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26" r:id="rId1"/>
  </p:sldMasterIdLst>
  <p:notesMasterIdLst>
    <p:notesMasterId r:id="rId33"/>
  </p:notesMasterIdLst>
  <p:sldIdLst>
    <p:sldId id="261" r:id="rId2"/>
    <p:sldId id="336" r:id="rId3"/>
    <p:sldId id="274" r:id="rId4"/>
    <p:sldId id="324" r:id="rId5"/>
    <p:sldId id="272" r:id="rId6"/>
    <p:sldId id="347" r:id="rId7"/>
    <p:sldId id="361" r:id="rId8"/>
    <p:sldId id="335" r:id="rId9"/>
    <p:sldId id="338" r:id="rId10"/>
    <p:sldId id="360" r:id="rId11"/>
    <p:sldId id="342" r:id="rId12"/>
    <p:sldId id="348" r:id="rId13"/>
    <p:sldId id="349" r:id="rId14"/>
    <p:sldId id="350" r:id="rId15"/>
    <p:sldId id="355" r:id="rId16"/>
    <p:sldId id="356" r:id="rId17"/>
    <p:sldId id="363" r:id="rId18"/>
    <p:sldId id="358" r:id="rId19"/>
    <p:sldId id="346" r:id="rId20"/>
    <p:sldId id="362" r:id="rId21"/>
    <p:sldId id="276" r:id="rId22"/>
    <p:sldId id="344" r:id="rId23"/>
    <p:sldId id="345" r:id="rId24"/>
    <p:sldId id="333" r:id="rId25"/>
    <p:sldId id="364" r:id="rId26"/>
    <p:sldId id="284" r:id="rId27"/>
    <p:sldId id="285" r:id="rId28"/>
    <p:sldId id="283" r:id="rId29"/>
    <p:sldId id="287" r:id="rId30"/>
    <p:sldId id="258" r:id="rId31"/>
    <p:sldId id="318"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CCDDC9A-C935-754D-B59C-078B9BDF908C}">
          <p14:sldIdLst>
            <p14:sldId id="261"/>
            <p14:sldId id="336"/>
            <p14:sldId id="274"/>
            <p14:sldId id="324"/>
            <p14:sldId id="272"/>
            <p14:sldId id="347"/>
            <p14:sldId id="361"/>
            <p14:sldId id="335"/>
            <p14:sldId id="338"/>
            <p14:sldId id="360"/>
            <p14:sldId id="342"/>
            <p14:sldId id="348"/>
            <p14:sldId id="349"/>
            <p14:sldId id="350"/>
            <p14:sldId id="355"/>
            <p14:sldId id="356"/>
          </p14:sldIdLst>
        </p14:section>
        <p14:section name="Untitled Section" id="{617168D2-DE17-434B-8429-9BBB9C5CFADC}">
          <p14:sldIdLst>
            <p14:sldId id="363"/>
            <p14:sldId id="358"/>
            <p14:sldId id="346"/>
            <p14:sldId id="362"/>
            <p14:sldId id="276"/>
            <p14:sldId id="344"/>
            <p14:sldId id="345"/>
            <p14:sldId id="333"/>
            <p14:sldId id="364"/>
            <p14:sldId id="284"/>
            <p14:sldId id="285"/>
            <p14:sldId id="283"/>
            <p14:sldId id="287"/>
            <p14:sldId id="258"/>
            <p14:sldId id="3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4E6C"/>
    <a:srgbClr val="138677"/>
    <a:srgbClr val="40BAD2"/>
    <a:srgbClr val="2791A6"/>
    <a:srgbClr val="942093"/>
    <a:srgbClr val="FF5A5F"/>
    <a:srgbClr val="548235"/>
    <a:srgbClr val="2E75B6"/>
    <a:srgbClr val="00643C"/>
    <a:srgbClr val="A6BC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382"/>
    <p:restoredTop sz="65850"/>
  </p:normalViewPr>
  <p:slideViewPr>
    <p:cSldViewPr snapToGrid="0">
      <p:cViewPr varScale="1">
        <p:scale>
          <a:sx n="82" d="100"/>
          <a:sy n="82" d="100"/>
        </p:scale>
        <p:origin x="1808" y="16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8A7D36-CC7E-48E7-9138-538AC2ECE3E2}" type="doc">
      <dgm:prSet loTypeId="urn:microsoft.com/office/officeart/2005/8/layout/vProcess5" loCatId="process" qsTypeId="urn:microsoft.com/office/officeart/2005/8/quickstyle/simple1" qsCatId="simple" csTypeId="urn:microsoft.com/office/officeart/2005/8/colors/accent2_1" csCatId="accent2" phldr="1"/>
      <dgm:spPr/>
      <dgm:t>
        <a:bodyPr/>
        <a:lstStyle/>
        <a:p>
          <a:endParaRPr lang="en-US"/>
        </a:p>
      </dgm:t>
    </dgm:pt>
    <dgm:pt modelId="{94C70A6B-B508-4557-B565-C884F0774868}">
      <dgm:prSet/>
      <dgm:spPr>
        <a:ln>
          <a:noFill/>
        </a:ln>
      </dgm:spPr>
      <dgm:t>
        <a:bodyPr/>
        <a:lstStyle/>
        <a:p>
          <a:r>
            <a:rPr lang="en-US" baseline="0" dirty="0">
              <a:solidFill>
                <a:schemeClr val="tx1">
                  <a:lumMod val="65000"/>
                  <a:lumOff val="35000"/>
                </a:schemeClr>
              </a:solidFill>
            </a:rPr>
            <a:t>The MC Square Team</a:t>
          </a:r>
        </a:p>
      </dgm:t>
    </dgm:pt>
    <dgm:pt modelId="{06A80D9D-D3EE-46C8-B392-283A744FA3DC}" type="parTrans" cxnId="{06E272D9-A63D-4915-A1DD-7024D7E38959}">
      <dgm:prSet/>
      <dgm:spPr/>
      <dgm:t>
        <a:bodyPr/>
        <a:lstStyle/>
        <a:p>
          <a:endParaRPr lang="en-US"/>
        </a:p>
      </dgm:t>
    </dgm:pt>
    <dgm:pt modelId="{0E276563-E839-43B0-A238-4B1ED21E0C6D}" type="sibTrans" cxnId="{06E272D9-A63D-4915-A1DD-7024D7E38959}">
      <dgm:prSet/>
      <dgm:spPr>
        <a:solidFill>
          <a:srgbClr val="574E6C">
            <a:alpha val="90000"/>
          </a:srgbClr>
        </a:solidFill>
        <a:ln>
          <a:noFill/>
        </a:ln>
      </dgm:spPr>
      <dgm:t>
        <a:bodyPr/>
        <a:lstStyle/>
        <a:p>
          <a:endParaRPr lang="en-US"/>
        </a:p>
      </dgm:t>
    </dgm:pt>
    <dgm:pt modelId="{D6692504-92C1-4A13-B2A1-8D30E1A28C24}">
      <dgm:prSet/>
      <dgm:spPr>
        <a:ln>
          <a:noFill/>
        </a:ln>
      </dgm:spPr>
      <dgm:t>
        <a:bodyPr/>
        <a:lstStyle/>
        <a:p>
          <a:r>
            <a:rPr lang="en-US" dirty="0">
              <a:solidFill>
                <a:schemeClr val="tx1">
                  <a:lumMod val="65000"/>
                  <a:lumOff val="35000"/>
                </a:schemeClr>
              </a:solidFill>
            </a:rPr>
            <a:t>Project Overview</a:t>
          </a:r>
        </a:p>
      </dgm:t>
    </dgm:pt>
    <dgm:pt modelId="{71338575-CC54-4283-9270-20DE76B8BAFA}" type="parTrans" cxnId="{918AB69D-A61F-443C-9BC8-82C8FFD72C53}">
      <dgm:prSet/>
      <dgm:spPr/>
      <dgm:t>
        <a:bodyPr/>
        <a:lstStyle/>
        <a:p>
          <a:endParaRPr lang="en-US"/>
        </a:p>
      </dgm:t>
    </dgm:pt>
    <dgm:pt modelId="{B51C33F5-1621-4E0D-AAB9-2C3736E82F2C}" type="sibTrans" cxnId="{918AB69D-A61F-443C-9BC8-82C8FFD72C53}">
      <dgm:prSet/>
      <dgm:spPr>
        <a:solidFill>
          <a:srgbClr val="574E6C">
            <a:alpha val="90000"/>
          </a:srgbClr>
        </a:solidFill>
        <a:ln>
          <a:noFill/>
        </a:ln>
      </dgm:spPr>
      <dgm:t>
        <a:bodyPr/>
        <a:lstStyle/>
        <a:p>
          <a:endParaRPr lang="en-US"/>
        </a:p>
      </dgm:t>
    </dgm:pt>
    <dgm:pt modelId="{B9C85391-CA75-40EC-9808-067C62B9216B}">
      <dgm:prSet/>
      <dgm:spPr>
        <a:ln>
          <a:noFill/>
        </a:ln>
      </dgm:spPr>
      <dgm:t>
        <a:bodyPr/>
        <a:lstStyle/>
        <a:p>
          <a:r>
            <a:rPr lang="en-US" dirty="0">
              <a:solidFill>
                <a:schemeClr val="tx1">
                  <a:lumMod val="65000"/>
                  <a:lumOff val="35000"/>
                </a:schemeClr>
              </a:solidFill>
            </a:rPr>
            <a:t>Data  Selection, Collection &amp; Cleanup</a:t>
          </a:r>
        </a:p>
      </dgm:t>
    </dgm:pt>
    <dgm:pt modelId="{B49E8EFD-01E0-4949-B513-620DC4B9DD59}" type="parTrans" cxnId="{86F491EF-DECE-46DA-A2B6-36DE4A6A72F7}">
      <dgm:prSet/>
      <dgm:spPr/>
      <dgm:t>
        <a:bodyPr/>
        <a:lstStyle/>
        <a:p>
          <a:endParaRPr lang="en-US"/>
        </a:p>
      </dgm:t>
    </dgm:pt>
    <dgm:pt modelId="{0889C494-E22A-4C96-BE73-46C340B21A0E}" type="sibTrans" cxnId="{86F491EF-DECE-46DA-A2B6-36DE4A6A72F7}">
      <dgm:prSet/>
      <dgm:spPr>
        <a:solidFill>
          <a:srgbClr val="574E6C">
            <a:alpha val="90000"/>
          </a:srgbClr>
        </a:solidFill>
        <a:ln>
          <a:noFill/>
        </a:ln>
      </dgm:spPr>
      <dgm:t>
        <a:bodyPr/>
        <a:lstStyle/>
        <a:p>
          <a:endParaRPr lang="en-US"/>
        </a:p>
      </dgm:t>
    </dgm:pt>
    <dgm:pt modelId="{90400A87-EB1C-4F22-AC1F-36F2B493918A}">
      <dgm:prSet/>
      <dgm:spPr>
        <a:ln>
          <a:noFill/>
        </a:ln>
      </dgm:spPr>
      <dgm:t>
        <a:bodyPr/>
        <a:lstStyle/>
        <a:p>
          <a:r>
            <a:rPr lang="en-US" dirty="0">
              <a:solidFill>
                <a:schemeClr val="tx1">
                  <a:lumMod val="65000"/>
                  <a:lumOff val="35000"/>
                </a:schemeClr>
              </a:solidFill>
            </a:rPr>
            <a:t>Approach &amp; Findings</a:t>
          </a:r>
        </a:p>
      </dgm:t>
    </dgm:pt>
    <dgm:pt modelId="{A9F230D8-43C5-4405-B519-1C02D5129BAA}" type="parTrans" cxnId="{ABB01E7A-375F-4B95-BC97-ECEC36644F47}">
      <dgm:prSet/>
      <dgm:spPr/>
      <dgm:t>
        <a:bodyPr/>
        <a:lstStyle/>
        <a:p>
          <a:endParaRPr lang="en-US"/>
        </a:p>
      </dgm:t>
    </dgm:pt>
    <dgm:pt modelId="{BF5C6A00-EBFC-4FDD-89D5-05877C8BA517}" type="sibTrans" cxnId="{ABB01E7A-375F-4B95-BC97-ECEC36644F47}">
      <dgm:prSet/>
      <dgm:spPr>
        <a:solidFill>
          <a:srgbClr val="574E6C">
            <a:alpha val="90000"/>
          </a:srgbClr>
        </a:solidFill>
        <a:ln>
          <a:noFill/>
        </a:ln>
      </dgm:spPr>
      <dgm:t>
        <a:bodyPr/>
        <a:lstStyle/>
        <a:p>
          <a:endParaRPr lang="en-US"/>
        </a:p>
      </dgm:t>
    </dgm:pt>
    <dgm:pt modelId="{8BE17384-F330-4C10-9D11-8AFF6F946D47}">
      <dgm:prSet/>
      <dgm:spPr>
        <a:ln>
          <a:noFill/>
        </a:ln>
      </dgm:spPr>
      <dgm:t>
        <a:bodyPr/>
        <a:lstStyle/>
        <a:p>
          <a:r>
            <a:rPr lang="en-US" dirty="0">
              <a:solidFill>
                <a:schemeClr val="tx1">
                  <a:lumMod val="65000"/>
                  <a:lumOff val="35000"/>
                </a:schemeClr>
              </a:solidFill>
            </a:rPr>
            <a:t>Lessons Learned</a:t>
          </a:r>
        </a:p>
      </dgm:t>
    </dgm:pt>
    <dgm:pt modelId="{761B59A4-C6CE-48D7-A0D9-DD173D9D0F2A}" type="parTrans" cxnId="{4141D7AC-D20E-4992-A649-8DA46315E368}">
      <dgm:prSet/>
      <dgm:spPr/>
      <dgm:t>
        <a:bodyPr/>
        <a:lstStyle/>
        <a:p>
          <a:endParaRPr lang="en-US"/>
        </a:p>
      </dgm:t>
    </dgm:pt>
    <dgm:pt modelId="{2135EED1-4310-4A41-960B-665144199ECE}" type="sibTrans" cxnId="{4141D7AC-D20E-4992-A649-8DA46315E368}">
      <dgm:prSet/>
      <dgm:spPr/>
      <dgm:t>
        <a:bodyPr/>
        <a:lstStyle/>
        <a:p>
          <a:endParaRPr lang="en-US"/>
        </a:p>
      </dgm:t>
    </dgm:pt>
    <dgm:pt modelId="{8D8C8DDC-D79B-A544-9377-022CF8E0CFC2}" type="pres">
      <dgm:prSet presAssocID="{DF8A7D36-CC7E-48E7-9138-538AC2ECE3E2}" presName="outerComposite" presStyleCnt="0">
        <dgm:presLayoutVars>
          <dgm:chMax val="5"/>
          <dgm:dir/>
          <dgm:resizeHandles val="exact"/>
        </dgm:presLayoutVars>
      </dgm:prSet>
      <dgm:spPr/>
    </dgm:pt>
    <dgm:pt modelId="{DE061496-9C03-F941-8804-9939956E3AE7}" type="pres">
      <dgm:prSet presAssocID="{DF8A7D36-CC7E-48E7-9138-538AC2ECE3E2}" presName="dummyMaxCanvas" presStyleCnt="0">
        <dgm:presLayoutVars/>
      </dgm:prSet>
      <dgm:spPr/>
    </dgm:pt>
    <dgm:pt modelId="{6F7871E1-B6B3-5846-90BD-DD433789BB34}" type="pres">
      <dgm:prSet presAssocID="{DF8A7D36-CC7E-48E7-9138-538AC2ECE3E2}" presName="FiveNodes_1" presStyleLbl="node1" presStyleIdx="0" presStyleCnt="5">
        <dgm:presLayoutVars>
          <dgm:bulletEnabled val="1"/>
        </dgm:presLayoutVars>
      </dgm:prSet>
      <dgm:spPr/>
    </dgm:pt>
    <dgm:pt modelId="{A9D93A60-8480-4B4D-B847-38B95A19B75A}" type="pres">
      <dgm:prSet presAssocID="{DF8A7D36-CC7E-48E7-9138-538AC2ECE3E2}" presName="FiveNodes_2" presStyleLbl="node1" presStyleIdx="1" presStyleCnt="5">
        <dgm:presLayoutVars>
          <dgm:bulletEnabled val="1"/>
        </dgm:presLayoutVars>
      </dgm:prSet>
      <dgm:spPr/>
    </dgm:pt>
    <dgm:pt modelId="{BC982B06-4A49-8D44-B052-3065EF5CAC54}" type="pres">
      <dgm:prSet presAssocID="{DF8A7D36-CC7E-48E7-9138-538AC2ECE3E2}" presName="FiveNodes_3" presStyleLbl="node1" presStyleIdx="2" presStyleCnt="5">
        <dgm:presLayoutVars>
          <dgm:bulletEnabled val="1"/>
        </dgm:presLayoutVars>
      </dgm:prSet>
      <dgm:spPr/>
    </dgm:pt>
    <dgm:pt modelId="{B6732E47-0C46-294F-9604-73CB11731787}" type="pres">
      <dgm:prSet presAssocID="{DF8A7D36-CC7E-48E7-9138-538AC2ECE3E2}" presName="FiveNodes_4" presStyleLbl="node1" presStyleIdx="3" presStyleCnt="5">
        <dgm:presLayoutVars>
          <dgm:bulletEnabled val="1"/>
        </dgm:presLayoutVars>
      </dgm:prSet>
      <dgm:spPr/>
    </dgm:pt>
    <dgm:pt modelId="{1C299629-CE9D-374A-84C5-BF6FE61FEF6F}" type="pres">
      <dgm:prSet presAssocID="{DF8A7D36-CC7E-48E7-9138-538AC2ECE3E2}" presName="FiveNodes_5" presStyleLbl="node1" presStyleIdx="4" presStyleCnt="5">
        <dgm:presLayoutVars>
          <dgm:bulletEnabled val="1"/>
        </dgm:presLayoutVars>
      </dgm:prSet>
      <dgm:spPr/>
    </dgm:pt>
    <dgm:pt modelId="{69E667A0-4EB2-1746-AA1C-FBD874782332}" type="pres">
      <dgm:prSet presAssocID="{DF8A7D36-CC7E-48E7-9138-538AC2ECE3E2}" presName="FiveConn_1-2" presStyleLbl="fgAccFollowNode1" presStyleIdx="0" presStyleCnt="4">
        <dgm:presLayoutVars>
          <dgm:bulletEnabled val="1"/>
        </dgm:presLayoutVars>
      </dgm:prSet>
      <dgm:spPr/>
    </dgm:pt>
    <dgm:pt modelId="{7604382A-27F0-5048-B8BC-11722581EB4B}" type="pres">
      <dgm:prSet presAssocID="{DF8A7D36-CC7E-48E7-9138-538AC2ECE3E2}" presName="FiveConn_2-3" presStyleLbl="fgAccFollowNode1" presStyleIdx="1" presStyleCnt="4">
        <dgm:presLayoutVars>
          <dgm:bulletEnabled val="1"/>
        </dgm:presLayoutVars>
      </dgm:prSet>
      <dgm:spPr/>
    </dgm:pt>
    <dgm:pt modelId="{6A6F52E7-D015-CF4F-8B71-274EC4C63258}" type="pres">
      <dgm:prSet presAssocID="{DF8A7D36-CC7E-48E7-9138-538AC2ECE3E2}" presName="FiveConn_3-4" presStyleLbl="fgAccFollowNode1" presStyleIdx="2" presStyleCnt="4">
        <dgm:presLayoutVars>
          <dgm:bulletEnabled val="1"/>
        </dgm:presLayoutVars>
      </dgm:prSet>
      <dgm:spPr/>
    </dgm:pt>
    <dgm:pt modelId="{358D78E3-6EA8-1045-80BB-78004D7C7CD1}" type="pres">
      <dgm:prSet presAssocID="{DF8A7D36-CC7E-48E7-9138-538AC2ECE3E2}" presName="FiveConn_4-5" presStyleLbl="fgAccFollowNode1" presStyleIdx="3" presStyleCnt="4">
        <dgm:presLayoutVars>
          <dgm:bulletEnabled val="1"/>
        </dgm:presLayoutVars>
      </dgm:prSet>
      <dgm:spPr/>
    </dgm:pt>
    <dgm:pt modelId="{37E81E88-B1D8-CD40-BA3C-9FDEF6AD7F20}" type="pres">
      <dgm:prSet presAssocID="{DF8A7D36-CC7E-48E7-9138-538AC2ECE3E2}" presName="FiveNodes_1_text" presStyleLbl="node1" presStyleIdx="4" presStyleCnt="5">
        <dgm:presLayoutVars>
          <dgm:bulletEnabled val="1"/>
        </dgm:presLayoutVars>
      </dgm:prSet>
      <dgm:spPr/>
    </dgm:pt>
    <dgm:pt modelId="{341C058F-7342-084B-8616-8C6F7FF6A6FB}" type="pres">
      <dgm:prSet presAssocID="{DF8A7D36-CC7E-48E7-9138-538AC2ECE3E2}" presName="FiveNodes_2_text" presStyleLbl="node1" presStyleIdx="4" presStyleCnt="5">
        <dgm:presLayoutVars>
          <dgm:bulletEnabled val="1"/>
        </dgm:presLayoutVars>
      </dgm:prSet>
      <dgm:spPr/>
    </dgm:pt>
    <dgm:pt modelId="{E6CD65E2-CB74-7A40-A2FC-EE100B1271B7}" type="pres">
      <dgm:prSet presAssocID="{DF8A7D36-CC7E-48E7-9138-538AC2ECE3E2}" presName="FiveNodes_3_text" presStyleLbl="node1" presStyleIdx="4" presStyleCnt="5">
        <dgm:presLayoutVars>
          <dgm:bulletEnabled val="1"/>
        </dgm:presLayoutVars>
      </dgm:prSet>
      <dgm:spPr/>
    </dgm:pt>
    <dgm:pt modelId="{F5E02A9E-1009-EF44-A07E-BCD98ADB23D0}" type="pres">
      <dgm:prSet presAssocID="{DF8A7D36-CC7E-48E7-9138-538AC2ECE3E2}" presName="FiveNodes_4_text" presStyleLbl="node1" presStyleIdx="4" presStyleCnt="5">
        <dgm:presLayoutVars>
          <dgm:bulletEnabled val="1"/>
        </dgm:presLayoutVars>
      </dgm:prSet>
      <dgm:spPr/>
    </dgm:pt>
    <dgm:pt modelId="{D360B1AB-5A89-B64D-94C2-A7832FFF1D52}" type="pres">
      <dgm:prSet presAssocID="{DF8A7D36-CC7E-48E7-9138-538AC2ECE3E2}" presName="FiveNodes_5_text" presStyleLbl="node1" presStyleIdx="4" presStyleCnt="5">
        <dgm:presLayoutVars>
          <dgm:bulletEnabled val="1"/>
        </dgm:presLayoutVars>
      </dgm:prSet>
      <dgm:spPr/>
    </dgm:pt>
  </dgm:ptLst>
  <dgm:cxnLst>
    <dgm:cxn modelId="{7DE88300-CF2C-4D47-A769-BB70AC9ECFC9}" type="presOf" srcId="{0889C494-E22A-4C96-BE73-46C340B21A0E}" destId="{6A6F52E7-D015-CF4F-8B71-274EC4C63258}" srcOrd="0" destOrd="0" presId="urn:microsoft.com/office/officeart/2005/8/layout/vProcess5"/>
    <dgm:cxn modelId="{953FB534-6BF4-2A4E-8EA4-791497064D43}" type="presOf" srcId="{94C70A6B-B508-4557-B565-C884F0774868}" destId="{6F7871E1-B6B3-5846-90BD-DD433789BB34}" srcOrd="0" destOrd="0" presId="urn:microsoft.com/office/officeart/2005/8/layout/vProcess5"/>
    <dgm:cxn modelId="{9F66E23D-1626-0647-8376-ACB1EDC61D8C}" type="presOf" srcId="{90400A87-EB1C-4F22-AC1F-36F2B493918A}" destId="{B6732E47-0C46-294F-9604-73CB11731787}" srcOrd="0" destOrd="0" presId="urn:microsoft.com/office/officeart/2005/8/layout/vProcess5"/>
    <dgm:cxn modelId="{98A45258-00F9-A040-9B53-33521FCEED16}" type="presOf" srcId="{D6692504-92C1-4A13-B2A1-8D30E1A28C24}" destId="{A9D93A60-8480-4B4D-B847-38B95A19B75A}" srcOrd="0" destOrd="0" presId="urn:microsoft.com/office/officeart/2005/8/layout/vProcess5"/>
    <dgm:cxn modelId="{FD7DD660-8C96-804C-B1B8-D633382E6E5E}" type="presOf" srcId="{94C70A6B-B508-4557-B565-C884F0774868}" destId="{37E81E88-B1D8-CD40-BA3C-9FDEF6AD7F20}" srcOrd="1" destOrd="0" presId="urn:microsoft.com/office/officeart/2005/8/layout/vProcess5"/>
    <dgm:cxn modelId="{B0FD0366-B920-6248-8B7A-B818329F4703}" type="presOf" srcId="{BF5C6A00-EBFC-4FDD-89D5-05877C8BA517}" destId="{358D78E3-6EA8-1045-80BB-78004D7C7CD1}" srcOrd="0" destOrd="0" presId="urn:microsoft.com/office/officeart/2005/8/layout/vProcess5"/>
    <dgm:cxn modelId="{190A136B-1A7E-4D44-AE0C-A6BD987854B3}" type="presOf" srcId="{DF8A7D36-CC7E-48E7-9138-538AC2ECE3E2}" destId="{8D8C8DDC-D79B-A544-9377-022CF8E0CFC2}" srcOrd="0" destOrd="0" presId="urn:microsoft.com/office/officeart/2005/8/layout/vProcess5"/>
    <dgm:cxn modelId="{F96BAB6D-CDDD-0C48-B701-2499A9CF7D10}" type="presOf" srcId="{B9C85391-CA75-40EC-9808-067C62B9216B}" destId="{E6CD65E2-CB74-7A40-A2FC-EE100B1271B7}" srcOrd="1" destOrd="0" presId="urn:microsoft.com/office/officeart/2005/8/layout/vProcess5"/>
    <dgm:cxn modelId="{FFF40D6E-467B-2C45-8F09-D68FB7022787}" type="presOf" srcId="{0E276563-E839-43B0-A238-4B1ED21E0C6D}" destId="{69E667A0-4EB2-1746-AA1C-FBD874782332}" srcOrd="0" destOrd="0" presId="urn:microsoft.com/office/officeart/2005/8/layout/vProcess5"/>
    <dgm:cxn modelId="{ABB01E7A-375F-4B95-BC97-ECEC36644F47}" srcId="{DF8A7D36-CC7E-48E7-9138-538AC2ECE3E2}" destId="{90400A87-EB1C-4F22-AC1F-36F2B493918A}" srcOrd="3" destOrd="0" parTransId="{A9F230D8-43C5-4405-B519-1C02D5129BAA}" sibTransId="{BF5C6A00-EBFC-4FDD-89D5-05877C8BA517}"/>
    <dgm:cxn modelId="{25F20389-6DB7-304E-9255-D738F6FEA0C5}" type="presOf" srcId="{90400A87-EB1C-4F22-AC1F-36F2B493918A}" destId="{F5E02A9E-1009-EF44-A07E-BCD98ADB23D0}" srcOrd="1" destOrd="0" presId="urn:microsoft.com/office/officeart/2005/8/layout/vProcess5"/>
    <dgm:cxn modelId="{918AB69D-A61F-443C-9BC8-82C8FFD72C53}" srcId="{DF8A7D36-CC7E-48E7-9138-538AC2ECE3E2}" destId="{D6692504-92C1-4A13-B2A1-8D30E1A28C24}" srcOrd="1" destOrd="0" parTransId="{71338575-CC54-4283-9270-20DE76B8BAFA}" sibTransId="{B51C33F5-1621-4E0D-AAB9-2C3736E82F2C}"/>
    <dgm:cxn modelId="{AEE845AC-5ACE-2344-BD9D-E025E4DF6E4E}" type="presOf" srcId="{8BE17384-F330-4C10-9D11-8AFF6F946D47}" destId="{1C299629-CE9D-374A-84C5-BF6FE61FEF6F}" srcOrd="0" destOrd="0" presId="urn:microsoft.com/office/officeart/2005/8/layout/vProcess5"/>
    <dgm:cxn modelId="{4141D7AC-D20E-4992-A649-8DA46315E368}" srcId="{DF8A7D36-CC7E-48E7-9138-538AC2ECE3E2}" destId="{8BE17384-F330-4C10-9D11-8AFF6F946D47}" srcOrd="4" destOrd="0" parTransId="{761B59A4-C6CE-48D7-A0D9-DD173D9D0F2A}" sibTransId="{2135EED1-4310-4A41-960B-665144199ECE}"/>
    <dgm:cxn modelId="{BABAFAB9-D5C0-D246-91EA-820DDF732C5B}" type="presOf" srcId="{D6692504-92C1-4A13-B2A1-8D30E1A28C24}" destId="{341C058F-7342-084B-8616-8C6F7FF6A6FB}" srcOrd="1" destOrd="0" presId="urn:microsoft.com/office/officeart/2005/8/layout/vProcess5"/>
    <dgm:cxn modelId="{BD9135BA-00B4-5D47-A497-1231DDA0F0A5}" type="presOf" srcId="{B9C85391-CA75-40EC-9808-067C62B9216B}" destId="{BC982B06-4A49-8D44-B052-3065EF5CAC54}" srcOrd="0" destOrd="0" presId="urn:microsoft.com/office/officeart/2005/8/layout/vProcess5"/>
    <dgm:cxn modelId="{06E272D9-A63D-4915-A1DD-7024D7E38959}" srcId="{DF8A7D36-CC7E-48E7-9138-538AC2ECE3E2}" destId="{94C70A6B-B508-4557-B565-C884F0774868}" srcOrd="0" destOrd="0" parTransId="{06A80D9D-D3EE-46C8-B392-283A744FA3DC}" sibTransId="{0E276563-E839-43B0-A238-4B1ED21E0C6D}"/>
    <dgm:cxn modelId="{797A70E5-BA92-574A-9BB8-8D5E3F76BD3B}" type="presOf" srcId="{8BE17384-F330-4C10-9D11-8AFF6F946D47}" destId="{D360B1AB-5A89-B64D-94C2-A7832FFF1D52}" srcOrd="1" destOrd="0" presId="urn:microsoft.com/office/officeart/2005/8/layout/vProcess5"/>
    <dgm:cxn modelId="{86F491EF-DECE-46DA-A2B6-36DE4A6A72F7}" srcId="{DF8A7D36-CC7E-48E7-9138-538AC2ECE3E2}" destId="{B9C85391-CA75-40EC-9808-067C62B9216B}" srcOrd="2" destOrd="0" parTransId="{B49E8EFD-01E0-4949-B513-620DC4B9DD59}" sibTransId="{0889C494-E22A-4C96-BE73-46C340B21A0E}"/>
    <dgm:cxn modelId="{7B0502F7-628D-1D47-B2C6-33290421F5C8}" type="presOf" srcId="{B51C33F5-1621-4E0D-AAB9-2C3736E82F2C}" destId="{7604382A-27F0-5048-B8BC-11722581EB4B}" srcOrd="0" destOrd="0" presId="urn:microsoft.com/office/officeart/2005/8/layout/vProcess5"/>
    <dgm:cxn modelId="{1F0C7142-89E0-EF41-93A8-0BD57874DD70}" type="presParOf" srcId="{8D8C8DDC-D79B-A544-9377-022CF8E0CFC2}" destId="{DE061496-9C03-F941-8804-9939956E3AE7}" srcOrd="0" destOrd="0" presId="urn:microsoft.com/office/officeart/2005/8/layout/vProcess5"/>
    <dgm:cxn modelId="{BE765C44-4792-0C4C-948C-661FD7166326}" type="presParOf" srcId="{8D8C8DDC-D79B-A544-9377-022CF8E0CFC2}" destId="{6F7871E1-B6B3-5846-90BD-DD433789BB34}" srcOrd="1" destOrd="0" presId="urn:microsoft.com/office/officeart/2005/8/layout/vProcess5"/>
    <dgm:cxn modelId="{45E74200-D148-1745-9D79-71961DD209E5}" type="presParOf" srcId="{8D8C8DDC-D79B-A544-9377-022CF8E0CFC2}" destId="{A9D93A60-8480-4B4D-B847-38B95A19B75A}" srcOrd="2" destOrd="0" presId="urn:microsoft.com/office/officeart/2005/8/layout/vProcess5"/>
    <dgm:cxn modelId="{23D12F34-2082-DC44-8852-9C19A2C135B6}" type="presParOf" srcId="{8D8C8DDC-D79B-A544-9377-022CF8E0CFC2}" destId="{BC982B06-4A49-8D44-B052-3065EF5CAC54}" srcOrd="3" destOrd="0" presId="urn:microsoft.com/office/officeart/2005/8/layout/vProcess5"/>
    <dgm:cxn modelId="{5B1AA4FA-E0B8-2A48-9745-D166335E3585}" type="presParOf" srcId="{8D8C8DDC-D79B-A544-9377-022CF8E0CFC2}" destId="{B6732E47-0C46-294F-9604-73CB11731787}" srcOrd="4" destOrd="0" presId="urn:microsoft.com/office/officeart/2005/8/layout/vProcess5"/>
    <dgm:cxn modelId="{745B6AFE-045D-0940-911D-41CDFED0996C}" type="presParOf" srcId="{8D8C8DDC-D79B-A544-9377-022CF8E0CFC2}" destId="{1C299629-CE9D-374A-84C5-BF6FE61FEF6F}" srcOrd="5" destOrd="0" presId="urn:microsoft.com/office/officeart/2005/8/layout/vProcess5"/>
    <dgm:cxn modelId="{FABD3345-0144-BB49-BAF8-DF6AF19BC21C}" type="presParOf" srcId="{8D8C8DDC-D79B-A544-9377-022CF8E0CFC2}" destId="{69E667A0-4EB2-1746-AA1C-FBD874782332}" srcOrd="6" destOrd="0" presId="urn:microsoft.com/office/officeart/2005/8/layout/vProcess5"/>
    <dgm:cxn modelId="{3E51097A-EC17-7740-B5E3-542F1A4CD8C0}" type="presParOf" srcId="{8D8C8DDC-D79B-A544-9377-022CF8E0CFC2}" destId="{7604382A-27F0-5048-B8BC-11722581EB4B}" srcOrd="7" destOrd="0" presId="urn:microsoft.com/office/officeart/2005/8/layout/vProcess5"/>
    <dgm:cxn modelId="{874529ED-8821-9D4A-8820-B0AD71D3DADE}" type="presParOf" srcId="{8D8C8DDC-D79B-A544-9377-022CF8E0CFC2}" destId="{6A6F52E7-D015-CF4F-8B71-274EC4C63258}" srcOrd="8" destOrd="0" presId="urn:microsoft.com/office/officeart/2005/8/layout/vProcess5"/>
    <dgm:cxn modelId="{B38BF6E3-2F4A-234D-BA7B-F3BE62D68559}" type="presParOf" srcId="{8D8C8DDC-D79B-A544-9377-022CF8E0CFC2}" destId="{358D78E3-6EA8-1045-80BB-78004D7C7CD1}" srcOrd="9" destOrd="0" presId="urn:microsoft.com/office/officeart/2005/8/layout/vProcess5"/>
    <dgm:cxn modelId="{A4C153EF-BC88-174F-B332-EE538FECD7FA}" type="presParOf" srcId="{8D8C8DDC-D79B-A544-9377-022CF8E0CFC2}" destId="{37E81E88-B1D8-CD40-BA3C-9FDEF6AD7F20}" srcOrd="10" destOrd="0" presId="urn:microsoft.com/office/officeart/2005/8/layout/vProcess5"/>
    <dgm:cxn modelId="{FC3B3CB5-7B9A-3844-8FC2-E29A8818AB47}" type="presParOf" srcId="{8D8C8DDC-D79B-A544-9377-022CF8E0CFC2}" destId="{341C058F-7342-084B-8616-8C6F7FF6A6FB}" srcOrd="11" destOrd="0" presId="urn:microsoft.com/office/officeart/2005/8/layout/vProcess5"/>
    <dgm:cxn modelId="{95E740FE-0572-094A-9DE7-B43E4A2A3824}" type="presParOf" srcId="{8D8C8DDC-D79B-A544-9377-022CF8E0CFC2}" destId="{E6CD65E2-CB74-7A40-A2FC-EE100B1271B7}" srcOrd="12" destOrd="0" presId="urn:microsoft.com/office/officeart/2005/8/layout/vProcess5"/>
    <dgm:cxn modelId="{C0F0A040-FCFE-0048-87C5-101F3C08FF7F}" type="presParOf" srcId="{8D8C8DDC-D79B-A544-9377-022CF8E0CFC2}" destId="{F5E02A9E-1009-EF44-A07E-BCD98ADB23D0}" srcOrd="13" destOrd="0" presId="urn:microsoft.com/office/officeart/2005/8/layout/vProcess5"/>
    <dgm:cxn modelId="{083FDE52-77C0-9F47-804F-63BFC3656A2F}" type="presParOf" srcId="{8D8C8DDC-D79B-A544-9377-022CF8E0CFC2}" destId="{D360B1AB-5A89-B64D-94C2-A7832FFF1D52}" srcOrd="14" destOrd="0" presId="urn:microsoft.com/office/officeart/2005/8/layout/vProcess5"/>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432BFA8-AE9D-4DAD-8605-04C4EACDA18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06904FD-527A-41AF-B21B-0D2969C2EB1D}">
      <dgm:prSet/>
      <dgm:spPr>
        <a:solidFill>
          <a:srgbClr val="574E6C"/>
        </a:solidFill>
        <a:ln>
          <a:noFill/>
        </a:ln>
      </dgm:spPr>
      <dgm:t>
        <a:bodyPr/>
        <a:lstStyle/>
        <a:p>
          <a:r>
            <a:rPr lang="en-US" dirty="0"/>
            <a:t>Eliminated Columns (75) Down to 30 Total</a:t>
          </a:r>
        </a:p>
      </dgm:t>
    </dgm:pt>
    <dgm:pt modelId="{F4C15096-ABF2-466A-AF72-408DBA17A909}" type="parTrans" cxnId="{A4973B2B-D445-4D5A-8E46-44E27457A5FA}">
      <dgm:prSet/>
      <dgm:spPr/>
      <dgm:t>
        <a:bodyPr/>
        <a:lstStyle/>
        <a:p>
          <a:endParaRPr lang="en-US"/>
        </a:p>
      </dgm:t>
    </dgm:pt>
    <dgm:pt modelId="{EFEB82A4-7A32-4CD8-B22F-2D9475741C78}" type="sibTrans" cxnId="{A4973B2B-D445-4D5A-8E46-44E27457A5FA}">
      <dgm:prSet/>
      <dgm:spPr>
        <a:ln w="12700">
          <a:solidFill>
            <a:srgbClr val="574E6C"/>
          </a:solidFill>
        </a:ln>
      </dgm:spPr>
      <dgm:t>
        <a:bodyPr/>
        <a:lstStyle/>
        <a:p>
          <a:endParaRPr lang="en-US"/>
        </a:p>
      </dgm:t>
    </dgm:pt>
    <dgm:pt modelId="{11B8AA8B-C787-4714-AA81-5244A863E157}">
      <dgm:prSet/>
      <dgm:spPr>
        <a:solidFill>
          <a:srgbClr val="574E6C"/>
        </a:solidFill>
        <a:ln>
          <a:noFill/>
        </a:ln>
      </dgm:spPr>
      <dgm:t>
        <a:bodyPr/>
        <a:lstStyle/>
        <a:p>
          <a:r>
            <a:rPr lang="en-US" dirty="0"/>
            <a:t>Filled NA Data &amp; Replace Null       With -1</a:t>
          </a:r>
        </a:p>
      </dgm:t>
    </dgm:pt>
    <dgm:pt modelId="{09021C64-79DB-4F0C-A924-B6039B04B48A}" type="parTrans" cxnId="{94AB9B3A-2952-4803-9731-ED07B7B16C7F}">
      <dgm:prSet/>
      <dgm:spPr/>
      <dgm:t>
        <a:bodyPr/>
        <a:lstStyle/>
        <a:p>
          <a:endParaRPr lang="en-US"/>
        </a:p>
      </dgm:t>
    </dgm:pt>
    <dgm:pt modelId="{66C4B6A9-7435-4E55-812D-FC2FA5F281C0}" type="sibTrans" cxnId="{94AB9B3A-2952-4803-9731-ED07B7B16C7F}">
      <dgm:prSet/>
      <dgm:spPr>
        <a:ln w="12700">
          <a:solidFill>
            <a:srgbClr val="574E6C"/>
          </a:solidFill>
        </a:ln>
      </dgm:spPr>
      <dgm:t>
        <a:bodyPr/>
        <a:lstStyle/>
        <a:p>
          <a:endParaRPr lang="en-US"/>
        </a:p>
      </dgm:t>
    </dgm:pt>
    <dgm:pt modelId="{866DBDFE-E5B0-4F56-A19D-D0544C06C63B}">
      <dgm:prSet/>
      <dgm:spPr>
        <a:solidFill>
          <a:srgbClr val="574E6C"/>
        </a:solidFill>
        <a:ln>
          <a:noFill/>
        </a:ln>
      </dgm:spPr>
      <dgm:t>
        <a:bodyPr/>
        <a:lstStyle/>
        <a:p>
          <a:r>
            <a:rPr lang="en-US" dirty="0"/>
            <a:t>Cleaned Price Column and Standardized as Float</a:t>
          </a:r>
        </a:p>
      </dgm:t>
    </dgm:pt>
    <dgm:pt modelId="{3A495CEE-3B3B-4CE5-8D33-00EFC88A1A56}" type="parTrans" cxnId="{4D3C3A22-38D4-4917-8753-DCFE5525A555}">
      <dgm:prSet/>
      <dgm:spPr/>
      <dgm:t>
        <a:bodyPr/>
        <a:lstStyle/>
        <a:p>
          <a:endParaRPr lang="en-US"/>
        </a:p>
      </dgm:t>
    </dgm:pt>
    <dgm:pt modelId="{7DC6441F-9E5B-4346-AB6E-ECC6DC60B4D5}" type="sibTrans" cxnId="{4D3C3A22-38D4-4917-8753-DCFE5525A555}">
      <dgm:prSet/>
      <dgm:spPr>
        <a:ln w="12700">
          <a:solidFill>
            <a:srgbClr val="574E6C"/>
          </a:solidFill>
        </a:ln>
      </dgm:spPr>
      <dgm:t>
        <a:bodyPr/>
        <a:lstStyle/>
        <a:p>
          <a:endParaRPr lang="en-US"/>
        </a:p>
      </dgm:t>
    </dgm:pt>
    <dgm:pt modelId="{4EECE36F-C867-4C71-9AB1-4EDF57FB1EFB}">
      <dgm:prSet/>
      <dgm:spPr>
        <a:solidFill>
          <a:srgbClr val="574E6C"/>
        </a:solidFill>
        <a:ln>
          <a:noFill/>
        </a:ln>
      </dgm:spPr>
      <dgm:t>
        <a:bodyPr/>
        <a:lstStyle/>
        <a:p>
          <a:r>
            <a:rPr lang="en-US" dirty="0"/>
            <a:t>Converted Bathroom to Number</a:t>
          </a:r>
        </a:p>
      </dgm:t>
    </dgm:pt>
    <dgm:pt modelId="{7AF487CE-2051-42E9-AB50-E9AC76DFFF1E}" type="parTrans" cxnId="{6E829128-3951-4F80-AD33-56FB8FBF4119}">
      <dgm:prSet/>
      <dgm:spPr/>
      <dgm:t>
        <a:bodyPr/>
        <a:lstStyle/>
        <a:p>
          <a:endParaRPr lang="en-US"/>
        </a:p>
      </dgm:t>
    </dgm:pt>
    <dgm:pt modelId="{A2A4CC28-C6C3-4997-B0AB-CBD36CEBB66F}" type="sibTrans" cxnId="{6E829128-3951-4F80-AD33-56FB8FBF4119}">
      <dgm:prSet/>
      <dgm:spPr>
        <a:ln w="12700">
          <a:solidFill>
            <a:srgbClr val="574E6C"/>
          </a:solidFill>
        </a:ln>
      </dgm:spPr>
      <dgm:t>
        <a:bodyPr/>
        <a:lstStyle/>
        <a:p>
          <a:endParaRPr lang="en-US"/>
        </a:p>
      </dgm:t>
    </dgm:pt>
    <dgm:pt modelId="{EE802FAB-E1ED-4FDB-92E8-BF694A815DCC}">
      <dgm:prSet/>
      <dgm:spPr>
        <a:solidFill>
          <a:srgbClr val="574E6C"/>
        </a:solidFill>
        <a:ln>
          <a:noFill/>
        </a:ln>
      </dgm:spPr>
      <dgm:t>
        <a:bodyPr/>
        <a:lstStyle/>
        <a:p>
          <a:r>
            <a:rPr lang="en-US" dirty="0"/>
            <a:t>Removed Outliers (over $2,000)</a:t>
          </a:r>
        </a:p>
      </dgm:t>
    </dgm:pt>
    <dgm:pt modelId="{13F15653-6939-4E28-BCB4-9EC44E8FB7D8}" type="parTrans" cxnId="{8E3C6E32-0070-411B-9316-0C7CA3F82C71}">
      <dgm:prSet/>
      <dgm:spPr/>
      <dgm:t>
        <a:bodyPr/>
        <a:lstStyle/>
        <a:p>
          <a:endParaRPr lang="en-US"/>
        </a:p>
      </dgm:t>
    </dgm:pt>
    <dgm:pt modelId="{B05379C7-5409-454F-A6FF-2E8F829EDFE3}" type="sibTrans" cxnId="{8E3C6E32-0070-411B-9316-0C7CA3F82C71}">
      <dgm:prSet/>
      <dgm:spPr>
        <a:ln w="12700">
          <a:solidFill>
            <a:srgbClr val="574E6C"/>
          </a:solidFill>
        </a:ln>
      </dgm:spPr>
      <dgm:t>
        <a:bodyPr/>
        <a:lstStyle/>
        <a:p>
          <a:endParaRPr lang="en-US"/>
        </a:p>
      </dgm:t>
    </dgm:pt>
    <dgm:pt modelId="{64ADAD0B-A952-4D32-972D-51780803A615}">
      <dgm:prSet/>
      <dgm:spPr>
        <a:solidFill>
          <a:srgbClr val="574E6C"/>
        </a:solidFill>
        <a:ln>
          <a:noFill/>
        </a:ln>
      </dgm:spPr>
      <dgm:t>
        <a:bodyPr/>
        <a:lstStyle/>
        <a:p>
          <a:r>
            <a:rPr lang="en-US" dirty="0"/>
            <a:t>Converted Dates to Datetime</a:t>
          </a:r>
        </a:p>
      </dgm:t>
    </dgm:pt>
    <dgm:pt modelId="{58773708-4E52-4E33-8077-903EE92432D2}" type="parTrans" cxnId="{70880964-2E93-4A31-BF15-4B7A268FBD35}">
      <dgm:prSet/>
      <dgm:spPr/>
      <dgm:t>
        <a:bodyPr/>
        <a:lstStyle/>
        <a:p>
          <a:endParaRPr lang="en-US"/>
        </a:p>
      </dgm:t>
    </dgm:pt>
    <dgm:pt modelId="{C97396F0-E6A6-4845-8D32-659EA8BE04BA}" type="sibTrans" cxnId="{70880964-2E93-4A31-BF15-4B7A268FBD35}">
      <dgm:prSet/>
      <dgm:spPr>
        <a:ln w="12700">
          <a:solidFill>
            <a:srgbClr val="574E6C"/>
          </a:solidFill>
        </a:ln>
      </dgm:spPr>
      <dgm:t>
        <a:bodyPr/>
        <a:lstStyle/>
        <a:p>
          <a:endParaRPr lang="en-US"/>
        </a:p>
      </dgm:t>
    </dgm:pt>
    <dgm:pt modelId="{0FF6456D-49DA-433A-A778-D69A3D3C70E9}">
      <dgm:prSet/>
      <dgm:spPr>
        <a:solidFill>
          <a:srgbClr val="574E6C"/>
        </a:solidFill>
        <a:ln>
          <a:noFill/>
        </a:ln>
      </dgm:spPr>
      <dgm:t>
        <a:bodyPr/>
        <a:lstStyle/>
        <a:p>
          <a:r>
            <a:rPr lang="en-US" dirty="0"/>
            <a:t>Pulled in Airbnb Reviews Data</a:t>
          </a:r>
        </a:p>
      </dgm:t>
    </dgm:pt>
    <dgm:pt modelId="{833E1746-FA24-48FD-A369-0E7E8932682A}" type="parTrans" cxnId="{4FEE7514-CC88-4F1F-B2ED-69708AC18B6C}">
      <dgm:prSet/>
      <dgm:spPr/>
      <dgm:t>
        <a:bodyPr/>
        <a:lstStyle/>
        <a:p>
          <a:endParaRPr lang="en-US"/>
        </a:p>
      </dgm:t>
    </dgm:pt>
    <dgm:pt modelId="{1696FE34-333C-4DB4-A3A5-DDAB5FF8A277}" type="sibTrans" cxnId="{4FEE7514-CC88-4F1F-B2ED-69708AC18B6C}">
      <dgm:prSet/>
      <dgm:spPr>
        <a:ln w="12700">
          <a:solidFill>
            <a:srgbClr val="574E6C"/>
          </a:solidFill>
        </a:ln>
      </dgm:spPr>
      <dgm:t>
        <a:bodyPr/>
        <a:lstStyle/>
        <a:p>
          <a:endParaRPr lang="en-US"/>
        </a:p>
      </dgm:t>
    </dgm:pt>
    <dgm:pt modelId="{41FDA6C8-F4C2-4F85-A8F6-39CC5D5C23FB}">
      <dgm:prSet/>
      <dgm:spPr>
        <a:solidFill>
          <a:srgbClr val="574E6C"/>
        </a:solidFill>
        <a:ln>
          <a:noFill/>
        </a:ln>
      </dgm:spPr>
      <dgm:t>
        <a:bodyPr/>
        <a:lstStyle/>
        <a:p>
          <a:r>
            <a:rPr lang="en-US" dirty="0"/>
            <a:t>Calculated how often ”Starbucks” was mentioned in review</a:t>
          </a:r>
        </a:p>
      </dgm:t>
    </dgm:pt>
    <dgm:pt modelId="{B1E73CB7-278F-48FB-8808-E41ED8286F4C}" type="parTrans" cxnId="{6CFDD6C1-F9FD-4AA6-9ECF-8A2D91ADFA2E}">
      <dgm:prSet/>
      <dgm:spPr/>
      <dgm:t>
        <a:bodyPr/>
        <a:lstStyle/>
        <a:p>
          <a:endParaRPr lang="en-US"/>
        </a:p>
      </dgm:t>
    </dgm:pt>
    <dgm:pt modelId="{FBF626AF-78C9-4189-A550-F045154A0382}" type="sibTrans" cxnId="{6CFDD6C1-F9FD-4AA6-9ECF-8A2D91ADFA2E}">
      <dgm:prSet/>
      <dgm:spPr/>
      <dgm:t>
        <a:bodyPr/>
        <a:lstStyle/>
        <a:p>
          <a:endParaRPr lang="en-US"/>
        </a:p>
      </dgm:t>
    </dgm:pt>
    <dgm:pt modelId="{E7BDF298-E2EB-3741-871A-10A2B2750A23}" type="pres">
      <dgm:prSet presAssocID="{B432BFA8-AE9D-4DAD-8605-04C4EACDA18A}" presName="linear" presStyleCnt="0">
        <dgm:presLayoutVars>
          <dgm:animLvl val="lvl"/>
          <dgm:resizeHandles val="exact"/>
        </dgm:presLayoutVars>
      </dgm:prSet>
      <dgm:spPr/>
    </dgm:pt>
    <dgm:pt modelId="{9E49FB2B-CB43-0E41-AA00-EBA2190F9C5E}" type="pres">
      <dgm:prSet presAssocID="{106904FD-527A-41AF-B21B-0D2969C2EB1D}" presName="parentText" presStyleLbl="node1" presStyleIdx="0" presStyleCnt="8">
        <dgm:presLayoutVars>
          <dgm:chMax val="0"/>
          <dgm:bulletEnabled val="1"/>
        </dgm:presLayoutVars>
      </dgm:prSet>
      <dgm:spPr/>
    </dgm:pt>
    <dgm:pt modelId="{412F22CB-BAFB-C648-8897-E7BD9E905DE6}" type="pres">
      <dgm:prSet presAssocID="{EFEB82A4-7A32-4CD8-B22F-2D9475741C78}" presName="spacer" presStyleCnt="0"/>
      <dgm:spPr/>
    </dgm:pt>
    <dgm:pt modelId="{01D058C0-1667-C345-8108-6BF39156AC2D}" type="pres">
      <dgm:prSet presAssocID="{11B8AA8B-C787-4714-AA81-5244A863E157}" presName="parentText" presStyleLbl="node1" presStyleIdx="1" presStyleCnt="8">
        <dgm:presLayoutVars>
          <dgm:chMax val="0"/>
          <dgm:bulletEnabled val="1"/>
        </dgm:presLayoutVars>
      </dgm:prSet>
      <dgm:spPr/>
    </dgm:pt>
    <dgm:pt modelId="{92806684-F39C-634F-8AAE-CDE01C24B387}" type="pres">
      <dgm:prSet presAssocID="{66C4B6A9-7435-4E55-812D-FC2FA5F281C0}" presName="spacer" presStyleCnt="0"/>
      <dgm:spPr/>
    </dgm:pt>
    <dgm:pt modelId="{9283B72F-9C0A-8241-8354-C6E4BFF8E1ED}" type="pres">
      <dgm:prSet presAssocID="{866DBDFE-E5B0-4F56-A19D-D0544C06C63B}" presName="parentText" presStyleLbl="node1" presStyleIdx="2" presStyleCnt="8">
        <dgm:presLayoutVars>
          <dgm:chMax val="0"/>
          <dgm:bulletEnabled val="1"/>
        </dgm:presLayoutVars>
      </dgm:prSet>
      <dgm:spPr/>
    </dgm:pt>
    <dgm:pt modelId="{5025F8B2-4790-8E45-82B8-11F3C99D0F08}" type="pres">
      <dgm:prSet presAssocID="{7DC6441F-9E5B-4346-AB6E-ECC6DC60B4D5}" presName="spacer" presStyleCnt="0"/>
      <dgm:spPr/>
    </dgm:pt>
    <dgm:pt modelId="{031BD258-B93D-7940-BDE8-038D4E1E5B22}" type="pres">
      <dgm:prSet presAssocID="{4EECE36F-C867-4C71-9AB1-4EDF57FB1EFB}" presName="parentText" presStyleLbl="node1" presStyleIdx="3" presStyleCnt="8">
        <dgm:presLayoutVars>
          <dgm:chMax val="0"/>
          <dgm:bulletEnabled val="1"/>
        </dgm:presLayoutVars>
      </dgm:prSet>
      <dgm:spPr/>
    </dgm:pt>
    <dgm:pt modelId="{E8ECDA5D-898F-C646-BAF2-E098B4124488}" type="pres">
      <dgm:prSet presAssocID="{A2A4CC28-C6C3-4997-B0AB-CBD36CEBB66F}" presName="spacer" presStyleCnt="0"/>
      <dgm:spPr/>
    </dgm:pt>
    <dgm:pt modelId="{B4147794-C7DC-2C4C-B951-480F028E376C}" type="pres">
      <dgm:prSet presAssocID="{EE802FAB-E1ED-4FDB-92E8-BF694A815DCC}" presName="parentText" presStyleLbl="node1" presStyleIdx="4" presStyleCnt="8">
        <dgm:presLayoutVars>
          <dgm:chMax val="0"/>
          <dgm:bulletEnabled val="1"/>
        </dgm:presLayoutVars>
      </dgm:prSet>
      <dgm:spPr/>
    </dgm:pt>
    <dgm:pt modelId="{3FEE570A-AD3A-A94F-8F37-ADF7D624CA70}" type="pres">
      <dgm:prSet presAssocID="{B05379C7-5409-454F-A6FF-2E8F829EDFE3}" presName="spacer" presStyleCnt="0"/>
      <dgm:spPr/>
    </dgm:pt>
    <dgm:pt modelId="{1593C5BE-B02D-B24E-B223-74AD9BD63AC8}" type="pres">
      <dgm:prSet presAssocID="{64ADAD0B-A952-4D32-972D-51780803A615}" presName="parentText" presStyleLbl="node1" presStyleIdx="5" presStyleCnt="8">
        <dgm:presLayoutVars>
          <dgm:chMax val="0"/>
          <dgm:bulletEnabled val="1"/>
        </dgm:presLayoutVars>
      </dgm:prSet>
      <dgm:spPr/>
    </dgm:pt>
    <dgm:pt modelId="{67C9B59A-DC6F-DD48-A835-1114B3C4C024}" type="pres">
      <dgm:prSet presAssocID="{C97396F0-E6A6-4845-8D32-659EA8BE04BA}" presName="spacer" presStyleCnt="0"/>
      <dgm:spPr/>
    </dgm:pt>
    <dgm:pt modelId="{0A5EAACE-7622-CC46-B6D5-F913DE5363FD}" type="pres">
      <dgm:prSet presAssocID="{0FF6456D-49DA-433A-A778-D69A3D3C70E9}" presName="parentText" presStyleLbl="node1" presStyleIdx="6" presStyleCnt="8" custLinFactNeighborX="-190">
        <dgm:presLayoutVars>
          <dgm:chMax val="0"/>
          <dgm:bulletEnabled val="1"/>
        </dgm:presLayoutVars>
      </dgm:prSet>
      <dgm:spPr/>
    </dgm:pt>
    <dgm:pt modelId="{B42AADDC-5CE4-C64F-8A14-E157A210329B}" type="pres">
      <dgm:prSet presAssocID="{1696FE34-333C-4DB4-A3A5-DDAB5FF8A277}" presName="spacer" presStyleCnt="0"/>
      <dgm:spPr/>
    </dgm:pt>
    <dgm:pt modelId="{5488B9F4-474A-3944-B942-13AD406AA0CB}" type="pres">
      <dgm:prSet presAssocID="{41FDA6C8-F4C2-4F85-A8F6-39CC5D5C23FB}" presName="parentText" presStyleLbl="node1" presStyleIdx="7" presStyleCnt="8">
        <dgm:presLayoutVars>
          <dgm:chMax val="0"/>
          <dgm:bulletEnabled val="1"/>
        </dgm:presLayoutVars>
      </dgm:prSet>
      <dgm:spPr/>
    </dgm:pt>
  </dgm:ptLst>
  <dgm:cxnLst>
    <dgm:cxn modelId="{3723B107-292B-D54B-967B-8004FC4266D5}" type="presOf" srcId="{4EECE36F-C867-4C71-9AB1-4EDF57FB1EFB}" destId="{031BD258-B93D-7940-BDE8-038D4E1E5B22}" srcOrd="0" destOrd="0" presId="urn:microsoft.com/office/officeart/2005/8/layout/vList2"/>
    <dgm:cxn modelId="{4FEE7514-CC88-4F1F-B2ED-69708AC18B6C}" srcId="{B432BFA8-AE9D-4DAD-8605-04C4EACDA18A}" destId="{0FF6456D-49DA-433A-A778-D69A3D3C70E9}" srcOrd="6" destOrd="0" parTransId="{833E1746-FA24-48FD-A369-0E7E8932682A}" sibTransId="{1696FE34-333C-4DB4-A3A5-DDAB5FF8A277}"/>
    <dgm:cxn modelId="{B2AC0119-7A4F-5F4D-A833-8F624321986A}" type="presOf" srcId="{64ADAD0B-A952-4D32-972D-51780803A615}" destId="{1593C5BE-B02D-B24E-B223-74AD9BD63AC8}" srcOrd="0" destOrd="0" presId="urn:microsoft.com/office/officeart/2005/8/layout/vList2"/>
    <dgm:cxn modelId="{4D3C3A22-38D4-4917-8753-DCFE5525A555}" srcId="{B432BFA8-AE9D-4DAD-8605-04C4EACDA18A}" destId="{866DBDFE-E5B0-4F56-A19D-D0544C06C63B}" srcOrd="2" destOrd="0" parTransId="{3A495CEE-3B3B-4CE5-8D33-00EFC88A1A56}" sibTransId="{7DC6441F-9E5B-4346-AB6E-ECC6DC60B4D5}"/>
    <dgm:cxn modelId="{6E829128-3951-4F80-AD33-56FB8FBF4119}" srcId="{B432BFA8-AE9D-4DAD-8605-04C4EACDA18A}" destId="{4EECE36F-C867-4C71-9AB1-4EDF57FB1EFB}" srcOrd="3" destOrd="0" parTransId="{7AF487CE-2051-42E9-AB50-E9AC76DFFF1E}" sibTransId="{A2A4CC28-C6C3-4997-B0AB-CBD36CEBB66F}"/>
    <dgm:cxn modelId="{A4973B2B-D445-4D5A-8E46-44E27457A5FA}" srcId="{B432BFA8-AE9D-4DAD-8605-04C4EACDA18A}" destId="{106904FD-527A-41AF-B21B-0D2969C2EB1D}" srcOrd="0" destOrd="0" parTransId="{F4C15096-ABF2-466A-AF72-408DBA17A909}" sibTransId="{EFEB82A4-7A32-4CD8-B22F-2D9475741C78}"/>
    <dgm:cxn modelId="{8E3C6E32-0070-411B-9316-0C7CA3F82C71}" srcId="{B432BFA8-AE9D-4DAD-8605-04C4EACDA18A}" destId="{EE802FAB-E1ED-4FDB-92E8-BF694A815DCC}" srcOrd="4" destOrd="0" parTransId="{13F15653-6939-4E28-BCB4-9EC44E8FB7D8}" sibTransId="{B05379C7-5409-454F-A6FF-2E8F829EDFE3}"/>
    <dgm:cxn modelId="{94AB9B3A-2952-4803-9731-ED07B7B16C7F}" srcId="{B432BFA8-AE9D-4DAD-8605-04C4EACDA18A}" destId="{11B8AA8B-C787-4714-AA81-5244A863E157}" srcOrd="1" destOrd="0" parTransId="{09021C64-79DB-4F0C-A924-B6039B04B48A}" sibTransId="{66C4B6A9-7435-4E55-812D-FC2FA5F281C0}"/>
    <dgm:cxn modelId="{58C8FC49-AFC7-2E4B-BC20-6329354B1272}" type="presOf" srcId="{EE802FAB-E1ED-4FDB-92E8-BF694A815DCC}" destId="{B4147794-C7DC-2C4C-B951-480F028E376C}" srcOrd="0" destOrd="0" presId="urn:microsoft.com/office/officeart/2005/8/layout/vList2"/>
    <dgm:cxn modelId="{CE3C924B-00B1-B149-A158-51898714C3E3}" type="presOf" srcId="{866DBDFE-E5B0-4F56-A19D-D0544C06C63B}" destId="{9283B72F-9C0A-8241-8354-C6E4BFF8E1ED}" srcOrd="0" destOrd="0" presId="urn:microsoft.com/office/officeart/2005/8/layout/vList2"/>
    <dgm:cxn modelId="{70880964-2E93-4A31-BF15-4B7A268FBD35}" srcId="{B432BFA8-AE9D-4DAD-8605-04C4EACDA18A}" destId="{64ADAD0B-A952-4D32-972D-51780803A615}" srcOrd="5" destOrd="0" parTransId="{58773708-4E52-4E33-8077-903EE92432D2}" sibTransId="{C97396F0-E6A6-4845-8D32-659EA8BE04BA}"/>
    <dgm:cxn modelId="{82769C69-9F76-7740-81B0-85DA788112BE}" type="presOf" srcId="{11B8AA8B-C787-4714-AA81-5244A863E157}" destId="{01D058C0-1667-C345-8108-6BF39156AC2D}" srcOrd="0" destOrd="0" presId="urn:microsoft.com/office/officeart/2005/8/layout/vList2"/>
    <dgm:cxn modelId="{8CC234BD-5232-DE40-9C2C-919DF8F62A61}" type="presOf" srcId="{B432BFA8-AE9D-4DAD-8605-04C4EACDA18A}" destId="{E7BDF298-E2EB-3741-871A-10A2B2750A23}" srcOrd="0" destOrd="0" presId="urn:microsoft.com/office/officeart/2005/8/layout/vList2"/>
    <dgm:cxn modelId="{6CFDD6C1-F9FD-4AA6-9ECF-8A2D91ADFA2E}" srcId="{B432BFA8-AE9D-4DAD-8605-04C4EACDA18A}" destId="{41FDA6C8-F4C2-4F85-A8F6-39CC5D5C23FB}" srcOrd="7" destOrd="0" parTransId="{B1E73CB7-278F-48FB-8808-E41ED8286F4C}" sibTransId="{FBF626AF-78C9-4189-A550-F045154A0382}"/>
    <dgm:cxn modelId="{9E1277C7-A841-1941-877F-D8951B163BAF}" type="presOf" srcId="{0FF6456D-49DA-433A-A778-D69A3D3C70E9}" destId="{0A5EAACE-7622-CC46-B6D5-F913DE5363FD}" srcOrd="0" destOrd="0" presId="urn:microsoft.com/office/officeart/2005/8/layout/vList2"/>
    <dgm:cxn modelId="{AFF19FD2-3319-C04A-9238-429070EB794F}" type="presOf" srcId="{106904FD-527A-41AF-B21B-0D2969C2EB1D}" destId="{9E49FB2B-CB43-0E41-AA00-EBA2190F9C5E}" srcOrd="0" destOrd="0" presId="urn:microsoft.com/office/officeart/2005/8/layout/vList2"/>
    <dgm:cxn modelId="{7A7035DC-3DD8-7947-AA47-C910DD4F6335}" type="presOf" srcId="{41FDA6C8-F4C2-4F85-A8F6-39CC5D5C23FB}" destId="{5488B9F4-474A-3944-B942-13AD406AA0CB}" srcOrd="0" destOrd="0" presId="urn:microsoft.com/office/officeart/2005/8/layout/vList2"/>
    <dgm:cxn modelId="{E59F13E4-54DC-6A45-B7A2-51FB41117A06}" type="presParOf" srcId="{E7BDF298-E2EB-3741-871A-10A2B2750A23}" destId="{9E49FB2B-CB43-0E41-AA00-EBA2190F9C5E}" srcOrd="0" destOrd="0" presId="urn:microsoft.com/office/officeart/2005/8/layout/vList2"/>
    <dgm:cxn modelId="{AE2964B3-DE62-6B46-932F-39B3FA81EC16}" type="presParOf" srcId="{E7BDF298-E2EB-3741-871A-10A2B2750A23}" destId="{412F22CB-BAFB-C648-8897-E7BD9E905DE6}" srcOrd="1" destOrd="0" presId="urn:microsoft.com/office/officeart/2005/8/layout/vList2"/>
    <dgm:cxn modelId="{35F715D6-84BD-FC44-BEBE-7ADDC4982FB8}" type="presParOf" srcId="{E7BDF298-E2EB-3741-871A-10A2B2750A23}" destId="{01D058C0-1667-C345-8108-6BF39156AC2D}" srcOrd="2" destOrd="0" presId="urn:microsoft.com/office/officeart/2005/8/layout/vList2"/>
    <dgm:cxn modelId="{F94F9B4A-B0AD-AB45-9B55-95D66867F5C3}" type="presParOf" srcId="{E7BDF298-E2EB-3741-871A-10A2B2750A23}" destId="{92806684-F39C-634F-8AAE-CDE01C24B387}" srcOrd="3" destOrd="0" presId="urn:microsoft.com/office/officeart/2005/8/layout/vList2"/>
    <dgm:cxn modelId="{38C91BEE-A4CB-F542-AB87-2F0D90CB8480}" type="presParOf" srcId="{E7BDF298-E2EB-3741-871A-10A2B2750A23}" destId="{9283B72F-9C0A-8241-8354-C6E4BFF8E1ED}" srcOrd="4" destOrd="0" presId="urn:microsoft.com/office/officeart/2005/8/layout/vList2"/>
    <dgm:cxn modelId="{2AFE5764-9F24-2441-BD49-E393B7267BDD}" type="presParOf" srcId="{E7BDF298-E2EB-3741-871A-10A2B2750A23}" destId="{5025F8B2-4790-8E45-82B8-11F3C99D0F08}" srcOrd="5" destOrd="0" presId="urn:microsoft.com/office/officeart/2005/8/layout/vList2"/>
    <dgm:cxn modelId="{BBD539B8-E808-454C-848A-0418F878E90F}" type="presParOf" srcId="{E7BDF298-E2EB-3741-871A-10A2B2750A23}" destId="{031BD258-B93D-7940-BDE8-038D4E1E5B22}" srcOrd="6" destOrd="0" presId="urn:microsoft.com/office/officeart/2005/8/layout/vList2"/>
    <dgm:cxn modelId="{5678281F-EE7C-094E-947D-9C798ED82EC3}" type="presParOf" srcId="{E7BDF298-E2EB-3741-871A-10A2B2750A23}" destId="{E8ECDA5D-898F-C646-BAF2-E098B4124488}" srcOrd="7" destOrd="0" presId="urn:microsoft.com/office/officeart/2005/8/layout/vList2"/>
    <dgm:cxn modelId="{395F2DC1-2311-D945-9970-A6664D328188}" type="presParOf" srcId="{E7BDF298-E2EB-3741-871A-10A2B2750A23}" destId="{B4147794-C7DC-2C4C-B951-480F028E376C}" srcOrd="8" destOrd="0" presId="urn:microsoft.com/office/officeart/2005/8/layout/vList2"/>
    <dgm:cxn modelId="{2D5AFA3B-9C64-9C4F-9F6F-86E10A18B182}" type="presParOf" srcId="{E7BDF298-E2EB-3741-871A-10A2B2750A23}" destId="{3FEE570A-AD3A-A94F-8F37-ADF7D624CA70}" srcOrd="9" destOrd="0" presId="urn:microsoft.com/office/officeart/2005/8/layout/vList2"/>
    <dgm:cxn modelId="{124AD20B-4C76-D44B-A297-2E313268CD23}" type="presParOf" srcId="{E7BDF298-E2EB-3741-871A-10A2B2750A23}" destId="{1593C5BE-B02D-B24E-B223-74AD9BD63AC8}" srcOrd="10" destOrd="0" presId="urn:microsoft.com/office/officeart/2005/8/layout/vList2"/>
    <dgm:cxn modelId="{C8DAD3FE-0BB6-DF46-8AF9-DCA62D106CD6}" type="presParOf" srcId="{E7BDF298-E2EB-3741-871A-10A2B2750A23}" destId="{67C9B59A-DC6F-DD48-A835-1114B3C4C024}" srcOrd="11" destOrd="0" presId="urn:microsoft.com/office/officeart/2005/8/layout/vList2"/>
    <dgm:cxn modelId="{BD00304E-0FC0-694B-AE27-32526870F1C1}" type="presParOf" srcId="{E7BDF298-E2EB-3741-871A-10A2B2750A23}" destId="{0A5EAACE-7622-CC46-B6D5-F913DE5363FD}" srcOrd="12" destOrd="0" presId="urn:microsoft.com/office/officeart/2005/8/layout/vList2"/>
    <dgm:cxn modelId="{E94750F6-685C-524D-A599-6E7C79E70A60}" type="presParOf" srcId="{E7BDF298-E2EB-3741-871A-10A2B2750A23}" destId="{B42AADDC-5CE4-C64F-8A14-E157A210329B}" srcOrd="13" destOrd="0" presId="urn:microsoft.com/office/officeart/2005/8/layout/vList2"/>
    <dgm:cxn modelId="{B227CF13-7A45-7242-BA62-472DC52C559B}" type="presParOf" srcId="{E7BDF298-E2EB-3741-871A-10A2B2750A23}" destId="{5488B9F4-474A-3944-B942-13AD406AA0CB}" srcOrd="1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432BFA8-AE9D-4DAD-8605-04C4EACDA18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06904FD-527A-41AF-B21B-0D2969C2EB1D}">
      <dgm:prSet/>
      <dgm:spPr>
        <a:solidFill>
          <a:srgbClr val="574E6C"/>
        </a:solidFill>
        <a:ln>
          <a:noFill/>
        </a:ln>
      </dgm:spPr>
      <dgm:t>
        <a:bodyPr/>
        <a:lstStyle/>
        <a:p>
          <a:r>
            <a:rPr lang="en-US" dirty="0"/>
            <a:t>Selected Columns to Keep</a:t>
          </a:r>
        </a:p>
      </dgm:t>
    </dgm:pt>
    <dgm:pt modelId="{F4C15096-ABF2-466A-AF72-408DBA17A909}" type="parTrans" cxnId="{A4973B2B-D445-4D5A-8E46-44E27457A5FA}">
      <dgm:prSet/>
      <dgm:spPr/>
      <dgm:t>
        <a:bodyPr/>
        <a:lstStyle/>
        <a:p>
          <a:endParaRPr lang="en-US"/>
        </a:p>
      </dgm:t>
    </dgm:pt>
    <dgm:pt modelId="{EFEB82A4-7A32-4CD8-B22F-2D9475741C78}" type="sibTrans" cxnId="{A4973B2B-D445-4D5A-8E46-44E27457A5FA}">
      <dgm:prSet/>
      <dgm:spPr>
        <a:ln w="12700">
          <a:solidFill>
            <a:srgbClr val="574E6C"/>
          </a:solidFill>
        </a:ln>
      </dgm:spPr>
      <dgm:t>
        <a:bodyPr/>
        <a:lstStyle/>
        <a:p>
          <a:endParaRPr lang="en-US"/>
        </a:p>
      </dgm:t>
    </dgm:pt>
    <dgm:pt modelId="{11B8AA8B-C787-4714-AA81-5244A863E157}">
      <dgm:prSet/>
      <dgm:spPr>
        <a:solidFill>
          <a:srgbClr val="574E6C"/>
        </a:solidFill>
        <a:ln>
          <a:noFill/>
        </a:ln>
      </dgm:spPr>
      <dgm:t>
        <a:bodyPr/>
        <a:lstStyle/>
        <a:p>
          <a:r>
            <a:rPr lang="en-US" dirty="0"/>
            <a:t>Filter for Location</a:t>
          </a:r>
        </a:p>
      </dgm:t>
    </dgm:pt>
    <dgm:pt modelId="{09021C64-79DB-4F0C-A924-B6039B04B48A}" type="parTrans" cxnId="{94AB9B3A-2952-4803-9731-ED07B7B16C7F}">
      <dgm:prSet/>
      <dgm:spPr/>
      <dgm:t>
        <a:bodyPr/>
        <a:lstStyle/>
        <a:p>
          <a:endParaRPr lang="en-US"/>
        </a:p>
      </dgm:t>
    </dgm:pt>
    <dgm:pt modelId="{66C4B6A9-7435-4E55-812D-FC2FA5F281C0}" type="sibTrans" cxnId="{94AB9B3A-2952-4803-9731-ED07B7B16C7F}">
      <dgm:prSet/>
      <dgm:spPr>
        <a:ln w="12700">
          <a:solidFill>
            <a:srgbClr val="574E6C"/>
          </a:solidFill>
        </a:ln>
      </dgm:spPr>
      <dgm:t>
        <a:bodyPr/>
        <a:lstStyle/>
        <a:p>
          <a:endParaRPr lang="en-US"/>
        </a:p>
      </dgm:t>
    </dgm:pt>
    <dgm:pt modelId="{866DBDFE-E5B0-4F56-A19D-D0544C06C63B}">
      <dgm:prSet/>
      <dgm:spPr>
        <a:solidFill>
          <a:srgbClr val="574E6C"/>
        </a:solidFill>
        <a:ln>
          <a:noFill/>
        </a:ln>
      </dgm:spPr>
      <dgm:t>
        <a:bodyPr/>
        <a:lstStyle/>
        <a:p>
          <a:r>
            <a:rPr lang="en-US" dirty="0"/>
            <a:t>Postal Code Standardized to Five Digits</a:t>
          </a:r>
        </a:p>
      </dgm:t>
    </dgm:pt>
    <dgm:pt modelId="{3A495CEE-3B3B-4CE5-8D33-00EFC88A1A56}" type="parTrans" cxnId="{4D3C3A22-38D4-4917-8753-DCFE5525A555}">
      <dgm:prSet/>
      <dgm:spPr/>
      <dgm:t>
        <a:bodyPr/>
        <a:lstStyle/>
        <a:p>
          <a:endParaRPr lang="en-US"/>
        </a:p>
      </dgm:t>
    </dgm:pt>
    <dgm:pt modelId="{7DC6441F-9E5B-4346-AB6E-ECC6DC60B4D5}" type="sibTrans" cxnId="{4D3C3A22-38D4-4917-8753-DCFE5525A555}">
      <dgm:prSet/>
      <dgm:spPr>
        <a:ln w="12700">
          <a:solidFill>
            <a:srgbClr val="574E6C"/>
          </a:solidFill>
        </a:ln>
      </dgm:spPr>
      <dgm:t>
        <a:bodyPr/>
        <a:lstStyle/>
        <a:p>
          <a:endParaRPr lang="en-US"/>
        </a:p>
      </dgm:t>
    </dgm:pt>
    <dgm:pt modelId="{4EECE36F-C867-4C71-9AB1-4EDF57FB1EFB}">
      <dgm:prSet/>
      <dgm:spPr>
        <a:solidFill>
          <a:srgbClr val="574E6C"/>
        </a:solidFill>
        <a:ln>
          <a:noFill/>
        </a:ln>
      </dgm:spPr>
      <dgm:t>
        <a:bodyPr/>
        <a:lstStyle/>
        <a:p>
          <a:r>
            <a:rPr lang="en-US" dirty="0"/>
            <a:t>Found Average Latitude and Longitude</a:t>
          </a:r>
        </a:p>
      </dgm:t>
    </dgm:pt>
    <dgm:pt modelId="{7AF487CE-2051-42E9-AB50-E9AC76DFFF1E}" type="parTrans" cxnId="{6E829128-3951-4F80-AD33-56FB8FBF4119}">
      <dgm:prSet/>
      <dgm:spPr/>
      <dgm:t>
        <a:bodyPr/>
        <a:lstStyle/>
        <a:p>
          <a:endParaRPr lang="en-US"/>
        </a:p>
      </dgm:t>
    </dgm:pt>
    <dgm:pt modelId="{A2A4CC28-C6C3-4997-B0AB-CBD36CEBB66F}" type="sibTrans" cxnId="{6E829128-3951-4F80-AD33-56FB8FBF4119}">
      <dgm:prSet/>
      <dgm:spPr/>
      <dgm:t>
        <a:bodyPr/>
        <a:lstStyle/>
        <a:p>
          <a:endParaRPr lang="en-US"/>
        </a:p>
      </dgm:t>
    </dgm:pt>
    <dgm:pt modelId="{EE802FAB-E1ED-4FDB-92E8-BF694A815DCC}">
      <dgm:prSet/>
      <dgm:spPr>
        <a:solidFill>
          <a:srgbClr val="574E6C"/>
        </a:solidFill>
        <a:ln>
          <a:noFill/>
        </a:ln>
      </dgm:spPr>
      <dgm:t>
        <a:bodyPr/>
        <a:lstStyle/>
        <a:p>
          <a:r>
            <a:rPr lang="en-US" dirty="0"/>
            <a:t>Calculated within 25 Mile Radius  of all Starbucks Locations</a:t>
          </a:r>
        </a:p>
      </dgm:t>
    </dgm:pt>
    <dgm:pt modelId="{13F15653-6939-4E28-BCB4-9EC44E8FB7D8}" type="parTrans" cxnId="{8E3C6E32-0070-411B-9316-0C7CA3F82C71}">
      <dgm:prSet/>
      <dgm:spPr/>
      <dgm:t>
        <a:bodyPr/>
        <a:lstStyle/>
        <a:p>
          <a:endParaRPr lang="en-US"/>
        </a:p>
      </dgm:t>
    </dgm:pt>
    <dgm:pt modelId="{B05379C7-5409-454F-A6FF-2E8F829EDFE3}" type="sibTrans" cxnId="{8E3C6E32-0070-411B-9316-0C7CA3F82C71}">
      <dgm:prSet/>
      <dgm:spPr/>
      <dgm:t>
        <a:bodyPr/>
        <a:lstStyle/>
        <a:p>
          <a:endParaRPr lang="en-US"/>
        </a:p>
      </dgm:t>
    </dgm:pt>
    <dgm:pt modelId="{54794B6B-39B7-4C48-B713-4575A2F1691F}" type="pres">
      <dgm:prSet presAssocID="{B432BFA8-AE9D-4DAD-8605-04C4EACDA18A}" presName="linear" presStyleCnt="0">
        <dgm:presLayoutVars>
          <dgm:animLvl val="lvl"/>
          <dgm:resizeHandles val="exact"/>
        </dgm:presLayoutVars>
      </dgm:prSet>
      <dgm:spPr/>
    </dgm:pt>
    <dgm:pt modelId="{FE75ED79-504F-874E-BBDE-51632294101E}" type="pres">
      <dgm:prSet presAssocID="{106904FD-527A-41AF-B21B-0D2969C2EB1D}" presName="parentText" presStyleLbl="node1" presStyleIdx="0" presStyleCnt="5" custLinFactNeighborY="-10362">
        <dgm:presLayoutVars>
          <dgm:chMax val="0"/>
          <dgm:bulletEnabled val="1"/>
        </dgm:presLayoutVars>
      </dgm:prSet>
      <dgm:spPr/>
    </dgm:pt>
    <dgm:pt modelId="{2752198F-777E-8142-806C-ECBC730E2832}" type="pres">
      <dgm:prSet presAssocID="{EFEB82A4-7A32-4CD8-B22F-2D9475741C78}" presName="spacer" presStyleCnt="0"/>
      <dgm:spPr/>
    </dgm:pt>
    <dgm:pt modelId="{559F7172-69A2-2642-A4EC-DEEE611B7B7F}" type="pres">
      <dgm:prSet presAssocID="{11B8AA8B-C787-4714-AA81-5244A863E157}" presName="parentText" presStyleLbl="node1" presStyleIdx="1" presStyleCnt="5">
        <dgm:presLayoutVars>
          <dgm:chMax val="0"/>
          <dgm:bulletEnabled val="1"/>
        </dgm:presLayoutVars>
      </dgm:prSet>
      <dgm:spPr/>
    </dgm:pt>
    <dgm:pt modelId="{19730F6B-B6E0-B649-9763-94F3E0EA00B0}" type="pres">
      <dgm:prSet presAssocID="{66C4B6A9-7435-4E55-812D-FC2FA5F281C0}" presName="spacer" presStyleCnt="0"/>
      <dgm:spPr/>
    </dgm:pt>
    <dgm:pt modelId="{E960D712-2EA1-3242-9C52-422A10851AA6}" type="pres">
      <dgm:prSet presAssocID="{866DBDFE-E5B0-4F56-A19D-D0544C06C63B}" presName="parentText" presStyleLbl="node1" presStyleIdx="2" presStyleCnt="5">
        <dgm:presLayoutVars>
          <dgm:chMax val="0"/>
          <dgm:bulletEnabled val="1"/>
        </dgm:presLayoutVars>
      </dgm:prSet>
      <dgm:spPr/>
    </dgm:pt>
    <dgm:pt modelId="{87E67BC8-B71F-394E-AC26-284C76BD7506}" type="pres">
      <dgm:prSet presAssocID="{7DC6441F-9E5B-4346-AB6E-ECC6DC60B4D5}" presName="spacer" presStyleCnt="0"/>
      <dgm:spPr/>
    </dgm:pt>
    <dgm:pt modelId="{9E4B9004-C584-524E-8A36-D5C245EFCC71}" type="pres">
      <dgm:prSet presAssocID="{4EECE36F-C867-4C71-9AB1-4EDF57FB1EFB}" presName="parentText" presStyleLbl="node1" presStyleIdx="3" presStyleCnt="5">
        <dgm:presLayoutVars>
          <dgm:chMax val="0"/>
          <dgm:bulletEnabled val="1"/>
        </dgm:presLayoutVars>
      </dgm:prSet>
      <dgm:spPr/>
    </dgm:pt>
    <dgm:pt modelId="{4C1DF78D-4553-2E47-A37E-21B42E1D2D02}" type="pres">
      <dgm:prSet presAssocID="{A2A4CC28-C6C3-4997-B0AB-CBD36CEBB66F}" presName="spacer" presStyleCnt="0"/>
      <dgm:spPr/>
    </dgm:pt>
    <dgm:pt modelId="{223DF597-8DB8-7A46-851D-8366B26D4C44}" type="pres">
      <dgm:prSet presAssocID="{EE802FAB-E1ED-4FDB-92E8-BF694A815DCC}" presName="parentText" presStyleLbl="node1" presStyleIdx="4" presStyleCnt="5">
        <dgm:presLayoutVars>
          <dgm:chMax val="0"/>
          <dgm:bulletEnabled val="1"/>
        </dgm:presLayoutVars>
      </dgm:prSet>
      <dgm:spPr/>
    </dgm:pt>
  </dgm:ptLst>
  <dgm:cxnLst>
    <dgm:cxn modelId="{E31A551B-0A5E-E74D-891D-DA29B3115889}" type="presOf" srcId="{B432BFA8-AE9D-4DAD-8605-04C4EACDA18A}" destId="{54794B6B-39B7-4C48-B713-4575A2F1691F}" srcOrd="0" destOrd="0" presId="urn:microsoft.com/office/officeart/2005/8/layout/vList2"/>
    <dgm:cxn modelId="{4D3C3A22-38D4-4917-8753-DCFE5525A555}" srcId="{B432BFA8-AE9D-4DAD-8605-04C4EACDA18A}" destId="{866DBDFE-E5B0-4F56-A19D-D0544C06C63B}" srcOrd="2" destOrd="0" parTransId="{3A495CEE-3B3B-4CE5-8D33-00EFC88A1A56}" sibTransId="{7DC6441F-9E5B-4346-AB6E-ECC6DC60B4D5}"/>
    <dgm:cxn modelId="{0E80AF27-CA6E-2A4C-8CF0-857EE70A1A8E}" type="presOf" srcId="{866DBDFE-E5B0-4F56-A19D-D0544C06C63B}" destId="{E960D712-2EA1-3242-9C52-422A10851AA6}" srcOrd="0" destOrd="0" presId="urn:microsoft.com/office/officeart/2005/8/layout/vList2"/>
    <dgm:cxn modelId="{6E829128-3951-4F80-AD33-56FB8FBF4119}" srcId="{B432BFA8-AE9D-4DAD-8605-04C4EACDA18A}" destId="{4EECE36F-C867-4C71-9AB1-4EDF57FB1EFB}" srcOrd="3" destOrd="0" parTransId="{7AF487CE-2051-42E9-AB50-E9AC76DFFF1E}" sibTransId="{A2A4CC28-C6C3-4997-B0AB-CBD36CEBB66F}"/>
    <dgm:cxn modelId="{A4973B2B-D445-4D5A-8E46-44E27457A5FA}" srcId="{B432BFA8-AE9D-4DAD-8605-04C4EACDA18A}" destId="{106904FD-527A-41AF-B21B-0D2969C2EB1D}" srcOrd="0" destOrd="0" parTransId="{F4C15096-ABF2-466A-AF72-408DBA17A909}" sibTransId="{EFEB82A4-7A32-4CD8-B22F-2D9475741C78}"/>
    <dgm:cxn modelId="{8E3C6E32-0070-411B-9316-0C7CA3F82C71}" srcId="{B432BFA8-AE9D-4DAD-8605-04C4EACDA18A}" destId="{EE802FAB-E1ED-4FDB-92E8-BF694A815DCC}" srcOrd="4" destOrd="0" parTransId="{13F15653-6939-4E28-BCB4-9EC44E8FB7D8}" sibTransId="{B05379C7-5409-454F-A6FF-2E8F829EDFE3}"/>
    <dgm:cxn modelId="{94AB9B3A-2952-4803-9731-ED07B7B16C7F}" srcId="{B432BFA8-AE9D-4DAD-8605-04C4EACDA18A}" destId="{11B8AA8B-C787-4714-AA81-5244A863E157}" srcOrd="1" destOrd="0" parTransId="{09021C64-79DB-4F0C-A924-B6039B04B48A}" sibTransId="{66C4B6A9-7435-4E55-812D-FC2FA5F281C0}"/>
    <dgm:cxn modelId="{AFCC8F5D-AFF7-FF4E-904D-C6B0EEF0900E}" type="presOf" srcId="{106904FD-527A-41AF-B21B-0D2969C2EB1D}" destId="{FE75ED79-504F-874E-BBDE-51632294101E}" srcOrd="0" destOrd="0" presId="urn:microsoft.com/office/officeart/2005/8/layout/vList2"/>
    <dgm:cxn modelId="{2D33678F-F166-3F40-8226-BE216ED64899}" type="presOf" srcId="{EE802FAB-E1ED-4FDB-92E8-BF694A815DCC}" destId="{223DF597-8DB8-7A46-851D-8366B26D4C44}" srcOrd="0" destOrd="0" presId="urn:microsoft.com/office/officeart/2005/8/layout/vList2"/>
    <dgm:cxn modelId="{C9ADDEAA-E621-3C46-8611-9CF76997ACCF}" type="presOf" srcId="{4EECE36F-C867-4C71-9AB1-4EDF57FB1EFB}" destId="{9E4B9004-C584-524E-8A36-D5C245EFCC71}" srcOrd="0" destOrd="0" presId="urn:microsoft.com/office/officeart/2005/8/layout/vList2"/>
    <dgm:cxn modelId="{54AD04D0-8F90-454E-A054-7C6DF9E362BD}" type="presOf" srcId="{11B8AA8B-C787-4714-AA81-5244A863E157}" destId="{559F7172-69A2-2642-A4EC-DEEE611B7B7F}" srcOrd="0" destOrd="0" presId="urn:microsoft.com/office/officeart/2005/8/layout/vList2"/>
    <dgm:cxn modelId="{33BDFC77-AB50-4B4A-B559-01D294891D3B}" type="presParOf" srcId="{54794B6B-39B7-4C48-B713-4575A2F1691F}" destId="{FE75ED79-504F-874E-BBDE-51632294101E}" srcOrd="0" destOrd="0" presId="urn:microsoft.com/office/officeart/2005/8/layout/vList2"/>
    <dgm:cxn modelId="{98017706-EB87-F64E-A5D1-53E04CE1C742}" type="presParOf" srcId="{54794B6B-39B7-4C48-B713-4575A2F1691F}" destId="{2752198F-777E-8142-806C-ECBC730E2832}" srcOrd="1" destOrd="0" presId="urn:microsoft.com/office/officeart/2005/8/layout/vList2"/>
    <dgm:cxn modelId="{BB10CCE8-9599-CD45-94F2-37281A65D816}" type="presParOf" srcId="{54794B6B-39B7-4C48-B713-4575A2F1691F}" destId="{559F7172-69A2-2642-A4EC-DEEE611B7B7F}" srcOrd="2" destOrd="0" presId="urn:microsoft.com/office/officeart/2005/8/layout/vList2"/>
    <dgm:cxn modelId="{34062D4E-6277-0A41-81F9-B08A44FCFEB4}" type="presParOf" srcId="{54794B6B-39B7-4C48-B713-4575A2F1691F}" destId="{19730F6B-B6E0-B649-9763-94F3E0EA00B0}" srcOrd="3" destOrd="0" presId="urn:microsoft.com/office/officeart/2005/8/layout/vList2"/>
    <dgm:cxn modelId="{CD6724DA-854F-ED4A-AAD8-50F417FA73E9}" type="presParOf" srcId="{54794B6B-39B7-4C48-B713-4575A2F1691F}" destId="{E960D712-2EA1-3242-9C52-422A10851AA6}" srcOrd="4" destOrd="0" presId="urn:microsoft.com/office/officeart/2005/8/layout/vList2"/>
    <dgm:cxn modelId="{9F5CA726-DBB6-094F-989C-DF3A2AAC5685}" type="presParOf" srcId="{54794B6B-39B7-4C48-B713-4575A2F1691F}" destId="{87E67BC8-B71F-394E-AC26-284C76BD7506}" srcOrd="5" destOrd="0" presId="urn:microsoft.com/office/officeart/2005/8/layout/vList2"/>
    <dgm:cxn modelId="{04EEBF5E-2157-1E4F-A6D7-414B55FBD7CB}" type="presParOf" srcId="{54794B6B-39B7-4C48-B713-4575A2F1691F}" destId="{9E4B9004-C584-524E-8A36-D5C245EFCC71}" srcOrd="6" destOrd="0" presId="urn:microsoft.com/office/officeart/2005/8/layout/vList2"/>
    <dgm:cxn modelId="{9EAE8BE5-968E-BA47-8FFA-717F149E1C9A}" type="presParOf" srcId="{54794B6B-39B7-4C48-B713-4575A2F1691F}" destId="{4C1DF78D-4553-2E47-A37E-21B42E1D2D02}" srcOrd="7" destOrd="0" presId="urn:microsoft.com/office/officeart/2005/8/layout/vList2"/>
    <dgm:cxn modelId="{7CEE085B-7677-4148-A9B9-9AFC036773DD}" type="presParOf" srcId="{54794B6B-39B7-4C48-B713-4575A2F1691F}" destId="{223DF597-8DB8-7A46-851D-8366B26D4C44}" srcOrd="8"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2E9AD18-6772-9B41-AEA1-7C734E8B3C77}"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en-US"/>
        </a:p>
      </dgm:t>
    </dgm:pt>
    <dgm:pt modelId="{521E85C4-4617-7444-A4D8-512B8A599074}">
      <dgm:prSet phldrT="[Text]"/>
      <dgm:spPr>
        <a:solidFill>
          <a:srgbClr val="2791A6"/>
        </a:solidFill>
      </dgm:spPr>
      <dgm:t>
        <a:bodyPr/>
        <a:lstStyle/>
        <a:p>
          <a:r>
            <a:rPr lang="en-US" dirty="0"/>
            <a:t>Data Section, Collection &amp;  Cleanup</a:t>
          </a:r>
        </a:p>
      </dgm:t>
    </dgm:pt>
    <dgm:pt modelId="{79B02B90-6340-2745-80DB-8735ECE601B3}" type="parTrans" cxnId="{C1F9453C-ABA7-B147-9E6D-08ED7F5B3CBB}">
      <dgm:prSet/>
      <dgm:spPr/>
      <dgm:t>
        <a:bodyPr/>
        <a:lstStyle/>
        <a:p>
          <a:endParaRPr lang="en-US"/>
        </a:p>
      </dgm:t>
    </dgm:pt>
    <dgm:pt modelId="{C25CFC2E-32F9-C64E-9E97-609F3E26B550}" type="sibTrans" cxnId="{C1F9453C-ABA7-B147-9E6D-08ED7F5B3CBB}">
      <dgm:prSet/>
      <dgm:spPr/>
      <dgm:t>
        <a:bodyPr/>
        <a:lstStyle/>
        <a:p>
          <a:endParaRPr lang="en-US"/>
        </a:p>
      </dgm:t>
    </dgm:pt>
    <dgm:pt modelId="{8D2B40FD-52AB-7B42-9D85-DC23E04E6064}">
      <dgm:prSet phldrT="[Text]"/>
      <dgm:spPr>
        <a:solidFill>
          <a:srgbClr val="2791A6"/>
        </a:solidFill>
      </dgm:spPr>
      <dgm:t>
        <a:bodyPr/>
        <a:lstStyle/>
        <a:p>
          <a:r>
            <a:rPr lang="en-US" dirty="0"/>
            <a:t>What Questions Could the Data Help us Answer?</a:t>
          </a:r>
        </a:p>
      </dgm:t>
    </dgm:pt>
    <dgm:pt modelId="{EF3661BC-298E-4641-A2AD-4F1CFDDAEAAF}" type="parTrans" cxnId="{AD48A014-4B05-6E49-AE06-3C0F005A9480}">
      <dgm:prSet/>
      <dgm:spPr/>
      <dgm:t>
        <a:bodyPr/>
        <a:lstStyle/>
        <a:p>
          <a:endParaRPr lang="en-US"/>
        </a:p>
      </dgm:t>
    </dgm:pt>
    <dgm:pt modelId="{A9F48CD2-98E2-7D47-A6A2-79ADC6331BFA}" type="sibTrans" cxnId="{AD48A014-4B05-6E49-AE06-3C0F005A9480}">
      <dgm:prSet/>
      <dgm:spPr/>
      <dgm:t>
        <a:bodyPr/>
        <a:lstStyle/>
        <a:p>
          <a:endParaRPr lang="en-US"/>
        </a:p>
      </dgm:t>
    </dgm:pt>
    <dgm:pt modelId="{83AA84ED-3462-984E-83E0-F9C333FB8984}">
      <dgm:prSet phldrT="[Text]"/>
      <dgm:spPr>
        <a:solidFill>
          <a:srgbClr val="2791A6"/>
        </a:solidFill>
      </dgm:spPr>
      <dgm:t>
        <a:bodyPr/>
        <a:lstStyle/>
        <a:p>
          <a:r>
            <a:rPr lang="en-US" dirty="0"/>
            <a:t>How to Show Results?</a:t>
          </a:r>
        </a:p>
      </dgm:t>
    </dgm:pt>
    <dgm:pt modelId="{838A5113-4CF7-B241-99C9-A681F6F634C0}" type="parTrans" cxnId="{4D818661-8F6A-9140-B2A8-F752C2F6F207}">
      <dgm:prSet/>
      <dgm:spPr/>
      <dgm:t>
        <a:bodyPr/>
        <a:lstStyle/>
        <a:p>
          <a:endParaRPr lang="en-US"/>
        </a:p>
      </dgm:t>
    </dgm:pt>
    <dgm:pt modelId="{AB73271A-EC2A-4A4F-9E59-418D9483A898}" type="sibTrans" cxnId="{4D818661-8F6A-9140-B2A8-F752C2F6F207}">
      <dgm:prSet/>
      <dgm:spPr/>
      <dgm:t>
        <a:bodyPr/>
        <a:lstStyle/>
        <a:p>
          <a:endParaRPr lang="en-US"/>
        </a:p>
      </dgm:t>
    </dgm:pt>
    <dgm:pt modelId="{36CA0669-A8F8-4F41-B803-01D57C6BA6C9}" type="pres">
      <dgm:prSet presAssocID="{62E9AD18-6772-9B41-AEA1-7C734E8B3C77}" presName="composite" presStyleCnt="0">
        <dgm:presLayoutVars>
          <dgm:chMax val="5"/>
          <dgm:dir/>
          <dgm:animLvl val="ctr"/>
          <dgm:resizeHandles val="exact"/>
        </dgm:presLayoutVars>
      </dgm:prSet>
      <dgm:spPr/>
    </dgm:pt>
    <dgm:pt modelId="{6A04FA76-CAA0-5841-9D80-3CF849A6B52F}" type="pres">
      <dgm:prSet presAssocID="{62E9AD18-6772-9B41-AEA1-7C734E8B3C77}" presName="cycle" presStyleCnt="0"/>
      <dgm:spPr/>
    </dgm:pt>
    <dgm:pt modelId="{6990CBCB-EE1C-6A40-B549-A7A058F70E76}" type="pres">
      <dgm:prSet presAssocID="{62E9AD18-6772-9B41-AEA1-7C734E8B3C77}" presName="centerShape" presStyleCnt="0"/>
      <dgm:spPr/>
    </dgm:pt>
    <dgm:pt modelId="{39C31AF0-B5F9-C440-A343-D7C00F68A5E4}" type="pres">
      <dgm:prSet presAssocID="{62E9AD18-6772-9B41-AEA1-7C734E8B3C77}" presName="connSite" presStyleLbl="node1" presStyleIdx="0" presStyleCnt="4"/>
      <dgm:spPr/>
    </dgm:pt>
    <dgm:pt modelId="{D5A829EA-6F9E-8643-91D9-1FF383841CB7}" type="pres">
      <dgm:prSet presAssocID="{62E9AD18-6772-9B41-AEA1-7C734E8B3C77}" presName="visible" presStyleLbl="node1" presStyleIdx="0" presStyleCnt="4" custLinFactNeighborX="3555"/>
      <dgm:spPr>
        <a:solidFill>
          <a:schemeClr val="bg2"/>
        </a:solidFill>
        <a:ln>
          <a:noFill/>
        </a:ln>
      </dgm:spPr>
    </dgm:pt>
    <dgm:pt modelId="{1A271B3F-C058-B84A-AE0F-5615FC6FCDD9}" type="pres">
      <dgm:prSet presAssocID="{79B02B90-6340-2745-80DB-8735ECE601B3}" presName="Name25" presStyleLbl="parChTrans1D1" presStyleIdx="0" presStyleCnt="3"/>
      <dgm:spPr/>
    </dgm:pt>
    <dgm:pt modelId="{A0094046-BA30-7D4E-B7DC-29D934937DDA}" type="pres">
      <dgm:prSet presAssocID="{521E85C4-4617-7444-A4D8-512B8A599074}" presName="node" presStyleCnt="0"/>
      <dgm:spPr/>
    </dgm:pt>
    <dgm:pt modelId="{D286BBB4-7229-1743-877B-35CADB319787}" type="pres">
      <dgm:prSet presAssocID="{521E85C4-4617-7444-A4D8-512B8A599074}" presName="parentNode" presStyleLbl="node1" presStyleIdx="1" presStyleCnt="4">
        <dgm:presLayoutVars>
          <dgm:chMax val="1"/>
          <dgm:bulletEnabled val="1"/>
        </dgm:presLayoutVars>
      </dgm:prSet>
      <dgm:spPr/>
    </dgm:pt>
    <dgm:pt modelId="{EBB48AC4-0C50-2347-B46B-87E06C1A5E9C}" type="pres">
      <dgm:prSet presAssocID="{521E85C4-4617-7444-A4D8-512B8A599074}" presName="childNode" presStyleLbl="revTx" presStyleIdx="0" presStyleCnt="0">
        <dgm:presLayoutVars>
          <dgm:bulletEnabled val="1"/>
        </dgm:presLayoutVars>
      </dgm:prSet>
      <dgm:spPr/>
    </dgm:pt>
    <dgm:pt modelId="{4A15FB77-6D50-7C4B-9CDA-FD724EDD0156}" type="pres">
      <dgm:prSet presAssocID="{EF3661BC-298E-4641-A2AD-4F1CFDDAEAAF}" presName="Name25" presStyleLbl="parChTrans1D1" presStyleIdx="1" presStyleCnt="3"/>
      <dgm:spPr/>
    </dgm:pt>
    <dgm:pt modelId="{9B7B81CA-C57F-7946-BF0C-258B5749F808}" type="pres">
      <dgm:prSet presAssocID="{8D2B40FD-52AB-7B42-9D85-DC23E04E6064}" presName="node" presStyleCnt="0"/>
      <dgm:spPr/>
    </dgm:pt>
    <dgm:pt modelId="{6306DCA2-986B-C94B-9109-1FF756572465}" type="pres">
      <dgm:prSet presAssocID="{8D2B40FD-52AB-7B42-9D85-DC23E04E6064}" presName="parentNode" presStyleLbl="node1" presStyleIdx="2" presStyleCnt="4">
        <dgm:presLayoutVars>
          <dgm:chMax val="1"/>
          <dgm:bulletEnabled val="1"/>
        </dgm:presLayoutVars>
      </dgm:prSet>
      <dgm:spPr/>
    </dgm:pt>
    <dgm:pt modelId="{1222E639-EAE9-744F-A4D7-D61D8B305C57}" type="pres">
      <dgm:prSet presAssocID="{8D2B40FD-52AB-7B42-9D85-DC23E04E6064}" presName="childNode" presStyleLbl="revTx" presStyleIdx="0" presStyleCnt="0">
        <dgm:presLayoutVars>
          <dgm:bulletEnabled val="1"/>
        </dgm:presLayoutVars>
      </dgm:prSet>
      <dgm:spPr/>
    </dgm:pt>
    <dgm:pt modelId="{F5533548-62DF-5745-84FD-E62B1FEAD3E4}" type="pres">
      <dgm:prSet presAssocID="{838A5113-4CF7-B241-99C9-A681F6F634C0}" presName="Name25" presStyleLbl="parChTrans1D1" presStyleIdx="2" presStyleCnt="3"/>
      <dgm:spPr/>
    </dgm:pt>
    <dgm:pt modelId="{E0ADF3E0-E91B-194F-B9FF-4C2907BA1504}" type="pres">
      <dgm:prSet presAssocID="{83AA84ED-3462-984E-83E0-F9C333FB8984}" presName="node" presStyleCnt="0"/>
      <dgm:spPr/>
    </dgm:pt>
    <dgm:pt modelId="{71BBCE8A-F5BF-244E-8BBD-1CC3CECB2B85}" type="pres">
      <dgm:prSet presAssocID="{83AA84ED-3462-984E-83E0-F9C333FB8984}" presName="parentNode" presStyleLbl="node1" presStyleIdx="3" presStyleCnt="4">
        <dgm:presLayoutVars>
          <dgm:chMax val="1"/>
          <dgm:bulletEnabled val="1"/>
        </dgm:presLayoutVars>
      </dgm:prSet>
      <dgm:spPr/>
    </dgm:pt>
    <dgm:pt modelId="{E8298A37-CCAA-5D43-B794-02AA8F3632D8}" type="pres">
      <dgm:prSet presAssocID="{83AA84ED-3462-984E-83E0-F9C333FB8984}" presName="childNode" presStyleLbl="revTx" presStyleIdx="0" presStyleCnt="0">
        <dgm:presLayoutVars>
          <dgm:bulletEnabled val="1"/>
        </dgm:presLayoutVars>
      </dgm:prSet>
      <dgm:spPr/>
    </dgm:pt>
  </dgm:ptLst>
  <dgm:cxnLst>
    <dgm:cxn modelId="{AD48A014-4B05-6E49-AE06-3C0F005A9480}" srcId="{62E9AD18-6772-9B41-AEA1-7C734E8B3C77}" destId="{8D2B40FD-52AB-7B42-9D85-DC23E04E6064}" srcOrd="1" destOrd="0" parTransId="{EF3661BC-298E-4641-A2AD-4F1CFDDAEAAF}" sibTransId="{A9F48CD2-98E2-7D47-A6A2-79ADC6331BFA}"/>
    <dgm:cxn modelId="{C1F9453C-ABA7-B147-9E6D-08ED7F5B3CBB}" srcId="{62E9AD18-6772-9B41-AEA1-7C734E8B3C77}" destId="{521E85C4-4617-7444-A4D8-512B8A599074}" srcOrd="0" destOrd="0" parTransId="{79B02B90-6340-2745-80DB-8735ECE601B3}" sibTransId="{C25CFC2E-32F9-C64E-9E97-609F3E26B550}"/>
    <dgm:cxn modelId="{AEB0EB49-876F-9E45-8947-F226CCB3875B}" type="presOf" srcId="{8D2B40FD-52AB-7B42-9D85-DC23E04E6064}" destId="{6306DCA2-986B-C94B-9109-1FF756572465}" srcOrd="0" destOrd="0" presId="urn:microsoft.com/office/officeart/2005/8/layout/radial2"/>
    <dgm:cxn modelId="{D134045C-8A96-904E-A9FC-96C28B0CB3AE}" type="presOf" srcId="{62E9AD18-6772-9B41-AEA1-7C734E8B3C77}" destId="{36CA0669-A8F8-4F41-B803-01D57C6BA6C9}" srcOrd="0" destOrd="0" presId="urn:microsoft.com/office/officeart/2005/8/layout/radial2"/>
    <dgm:cxn modelId="{B2EB695C-7A0E-7D4B-A61A-86B466D913E3}" type="presOf" srcId="{838A5113-4CF7-B241-99C9-A681F6F634C0}" destId="{F5533548-62DF-5745-84FD-E62B1FEAD3E4}" srcOrd="0" destOrd="0" presId="urn:microsoft.com/office/officeart/2005/8/layout/radial2"/>
    <dgm:cxn modelId="{4D818661-8F6A-9140-B2A8-F752C2F6F207}" srcId="{62E9AD18-6772-9B41-AEA1-7C734E8B3C77}" destId="{83AA84ED-3462-984E-83E0-F9C333FB8984}" srcOrd="2" destOrd="0" parTransId="{838A5113-4CF7-B241-99C9-A681F6F634C0}" sibTransId="{AB73271A-EC2A-4A4F-9E59-418D9483A898}"/>
    <dgm:cxn modelId="{57F4646E-8A7D-AC41-B950-187EDE1B9DDD}" type="presOf" srcId="{521E85C4-4617-7444-A4D8-512B8A599074}" destId="{D286BBB4-7229-1743-877B-35CADB319787}" srcOrd="0" destOrd="0" presId="urn:microsoft.com/office/officeart/2005/8/layout/radial2"/>
    <dgm:cxn modelId="{85C5C382-3DED-F04F-BC8F-CC21CE2DE100}" type="presOf" srcId="{EF3661BC-298E-4641-A2AD-4F1CFDDAEAAF}" destId="{4A15FB77-6D50-7C4B-9CDA-FD724EDD0156}" srcOrd="0" destOrd="0" presId="urn:microsoft.com/office/officeart/2005/8/layout/radial2"/>
    <dgm:cxn modelId="{67036ACB-E450-0945-860E-5DED7D502BBB}" type="presOf" srcId="{79B02B90-6340-2745-80DB-8735ECE601B3}" destId="{1A271B3F-C058-B84A-AE0F-5615FC6FCDD9}" srcOrd="0" destOrd="0" presId="urn:microsoft.com/office/officeart/2005/8/layout/radial2"/>
    <dgm:cxn modelId="{CF592FE0-DB2B-AC43-984F-73FE71E55D07}" type="presOf" srcId="{83AA84ED-3462-984E-83E0-F9C333FB8984}" destId="{71BBCE8A-F5BF-244E-8BBD-1CC3CECB2B85}" srcOrd="0" destOrd="0" presId="urn:microsoft.com/office/officeart/2005/8/layout/radial2"/>
    <dgm:cxn modelId="{BFCB6C14-2DF2-544B-A21D-3D403A8E5DE8}" type="presParOf" srcId="{36CA0669-A8F8-4F41-B803-01D57C6BA6C9}" destId="{6A04FA76-CAA0-5841-9D80-3CF849A6B52F}" srcOrd="0" destOrd="0" presId="urn:microsoft.com/office/officeart/2005/8/layout/radial2"/>
    <dgm:cxn modelId="{233A15DC-45C3-1D4A-BFC6-54F0AE46E09A}" type="presParOf" srcId="{6A04FA76-CAA0-5841-9D80-3CF849A6B52F}" destId="{6990CBCB-EE1C-6A40-B549-A7A058F70E76}" srcOrd="0" destOrd="0" presId="urn:microsoft.com/office/officeart/2005/8/layout/radial2"/>
    <dgm:cxn modelId="{8FCE6F5D-55D4-5649-9B8E-E92B7867CE43}" type="presParOf" srcId="{6990CBCB-EE1C-6A40-B549-A7A058F70E76}" destId="{39C31AF0-B5F9-C440-A343-D7C00F68A5E4}" srcOrd="0" destOrd="0" presId="urn:microsoft.com/office/officeart/2005/8/layout/radial2"/>
    <dgm:cxn modelId="{BDB78D74-C6D2-C84F-A8EA-E202B8535049}" type="presParOf" srcId="{6990CBCB-EE1C-6A40-B549-A7A058F70E76}" destId="{D5A829EA-6F9E-8643-91D9-1FF383841CB7}" srcOrd="1" destOrd="0" presId="urn:microsoft.com/office/officeart/2005/8/layout/radial2"/>
    <dgm:cxn modelId="{DEC47698-1F11-4244-84BD-7C80D970EF41}" type="presParOf" srcId="{6A04FA76-CAA0-5841-9D80-3CF849A6B52F}" destId="{1A271B3F-C058-B84A-AE0F-5615FC6FCDD9}" srcOrd="1" destOrd="0" presId="urn:microsoft.com/office/officeart/2005/8/layout/radial2"/>
    <dgm:cxn modelId="{7B3FC6E5-B5D9-CD43-9077-4688DEAD371E}" type="presParOf" srcId="{6A04FA76-CAA0-5841-9D80-3CF849A6B52F}" destId="{A0094046-BA30-7D4E-B7DC-29D934937DDA}" srcOrd="2" destOrd="0" presId="urn:microsoft.com/office/officeart/2005/8/layout/radial2"/>
    <dgm:cxn modelId="{D789BDD8-8EF6-9942-8E6E-CA22B5DE09D8}" type="presParOf" srcId="{A0094046-BA30-7D4E-B7DC-29D934937DDA}" destId="{D286BBB4-7229-1743-877B-35CADB319787}" srcOrd="0" destOrd="0" presId="urn:microsoft.com/office/officeart/2005/8/layout/radial2"/>
    <dgm:cxn modelId="{587D9326-CD2C-1F49-9C8E-85CBCE0A904D}" type="presParOf" srcId="{A0094046-BA30-7D4E-B7DC-29D934937DDA}" destId="{EBB48AC4-0C50-2347-B46B-87E06C1A5E9C}" srcOrd="1" destOrd="0" presId="urn:microsoft.com/office/officeart/2005/8/layout/radial2"/>
    <dgm:cxn modelId="{208AE061-B75B-6B44-A4E5-204DC1D8B5F4}" type="presParOf" srcId="{6A04FA76-CAA0-5841-9D80-3CF849A6B52F}" destId="{4A15FB77-6D50-7C4B-9CDA-FD724EDD0156}" srcOrd="3" destOrd="0" presId="urn:microsoft.com/office/officeart/2005/8/layout/radial2"/>
    <dgm:cxn modelId="{E3D906F4-830B-024E-BC66-A600716F2657}" type="presParOf" srcId="{6A04FA76-CAA0-5841-9D80-3CF849A6B52F}" destId="{9B7B81CA-C57F-7946-BF0C-258B5749F808}" srcOrd="4" destOrd="0" presId="urn:microsoft.com/office/officeart/2005/8/layout/radial2"/>
    <dgm:cxn modelId="{EBA2A6DF-DA26-0C41-A0A5-13E5D60ABE22}" type="presParOf" srcId="{9B7B81CA-C57F-7946-BF0C-258B5749F808}" destId="{6306DCA2-986B-C94B-9109-1FF756572465}" srcOrd="0" destOrd="0" presId="urn:microsoft.com/office/officeart/2005/8/layout/radial2"/>
    <dgm:cxn modelId="{1500E7F1-17E6-B541-910B-A95B47C3F2E2}" type="presParOf" srcId="{9B7B81CA-C57F-7946-BF0C-258B5749F808}" destId="{1222E639-EAE9-744F-A4D7-D61D8B305C57}" srcOrd="1" destOrd="0" presId="urn:microsoft.com/office/officeart/2005/8/layout/radial2"/>
    <dgm:cxn modelId="{F3876406-7D67-AA4E-AE34-94D6FF568CFC}" type="presParOf" srcId="{6A04FA76-CAA0-5841-9D80-3CF849A6B52F}" destId="{F5533548-62DF-5745-84FD-E62B1FEAD3E4}" srcOrd="5" destOrd="0" presId="urn:microsoft.com/office/officeart/2005/8/layout/radial2"/>
    <dgm:cxn modelId="{AAF4CCB2-5ADB-9243-92B0-EECD161AF104}" type="presParOf" srcId="{6A04FA76-CAA0-5841-9D80-3CF849A6B52F}" destId="{E0ADF3E0-E91B-194F-B9FF-4C2907BA1504}" srcOrd="6" destOrd="0" presId="urn:microsoft.com/office/officeart/2005/8/layout/radial2"/>
    <dgm:cxn modelId="{50ED3265-8ED1-A74A-97D8-5D43AE77B366}" type="presParOf" srcId="{E0ADF3E0-E91B-194F-B9FF-4C2907BA1504}" destId="{71BBCE8A-F5BF-244E-8BBD-1CC3CECB2B85}" srcOrd="0" destOrd="0" presId="urn:microsoft.com/office/officeart/2005/8/layout/radial2"/>
    <dgm:cxn modelId="{686FB2D4-1EC2-4446-806F-B629E210C653}" type="presParOf" srcId="{E0ADF3E0-E91B-194F-B9FF-4C2907BA1504}" destId="{E8298A37-CCAA-5D43-B794-02AA8F3632D8}"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7871E1-B6B3-5846-90BD-DD433789BB34}">
      <dsp:nvSpPr>
        <dsp:cNvPr id="0" name=""/>
        <dsp:cNvSpPr/>
      </dsp:nvSpPr>
      <dsp:spPr>
        <a:xfrm>
          <a:off x="0" y="0"/>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baseline="0" dirty="0">
              <a:solidFill>
                <a:schemeClr val="tx1">
                  <a:lumMod val="65000"/>
                  <a:lumOff val="35000"/>
                </a:schemeClr>
              </a:solidFill>
            </a:rPr>
            <a:t>The MC Square Team</a:t>
          </a:r>
        </a:p>
      </dsp:txBody>
      <dsp:txXfrm>
        <a:off x="21938" y="21938"/>
        <a:ext cx="7121635" cy="705140"/>
      </dsp:txXfrm>
    </dsp:sp>
    <dsp:sp modelId="{A9D93A60-8480-4B4D-B847-38B95A19B75A}">
      <dsp:nvSpPr>
        <dsp:cNvPr id="0" name=""/>
        <dsp:cNvSpPr/>
      </dsp:nvSpPr>
      <dsp:spPr>
        <a:xfrm>
          <a:off x="598710" y="853047"/>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lumMod val="65000"/>
                  <a:lumOff val="35000"/>
                </a:schemeClr>
              </a:solidFill>
            </a:rPr>
            <a:t>Project Overview</a:t>
          </a:r>
        </a:p>
      </dsp:txBody>
      <dsp:txXfrm>
        <a:off x="620648" y="874985"/>
        <a:ext cx="6888070" cy="705140"/>
      </dsp:txXfrm>
    </dsp:sp>
    <dsp:sp modelId="{BC982B06-4A49-8D44-B052-3065EF5CAC54}">
      <dsp:nvSpPr>
        <dsp:cNvPr id="0" name=""/>
        <dsp:cNvSpPr/>
      </dsp:nvSpPr>
      <dsp:spPr>
        <a:xfrm>
          <a:off x="1197421" y="1706094"/>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lumMod val="65000"/>
                  <a:lumOff val="35000"/>
                </a:schemeClr>
              </a:solidFill>
            </a:rPr>
            <a:t>Data  Selection, Collection &amp; Cleanup</a:t>
          </a:r>
        </a:p>
      </dsp:txBody>
      <dsp:txXfrm>
        <a:off x="1219359" y="1728032"/>
        <a:ext cx="6888070" cy="705140"/>
      </dsp:txXfrm>
    </dsp:sp>
    <dsp:sp modelId="{B6732E47-0C46-294F-9604-73CB11731787}">
      <dsp:nvSpPr>
        <dsp:cNvPr id="0" name=""/>
        <dsp:cNvSpPr/>
      </dsp:nvSpPr>
      <dsp:spPr>
        <a:xfrm>
          <a:off x="1796132" y="2559141"/>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lumMod val="65000"/>
                  <a:lumOff val="35000"/>
                </a:schemeClr>
              </a:solidFill>
            </a:rPr>
            <a:t>Approach &amp; Findings</a:t>
          </a:r>
        </a:p>
      </dsp:txBody>
      <dsp:txXfrm>
        <a:off x="1818070" y="2581079"/>
        <a:ext cx="6888070" cy="705140"/>
      </dsp:txXfrm>
    </dsp:sp>
    <dsp:sp modelId="{1C299629-CE9D-374A-84C5-BF6FE61FEF6F}">
      <dsp:nvSpPr>
        <dsp:cNvPr id="0" name=""/>
        <dsp:cNvSpPr/>
      </dsp:nvSpPr>
      <dsp:spPr>
        <a:xfrm>
          <a:off x="2394843" y="3412188"/>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lumMod val="65000"/>
                  <a:lumOff val="35000"/>
                </a:schemeClr>
              </a:solidFill>
            </a:rPr>
            <a:t>Lessons Learned</a:t>
          </a:r>
        </a:p>
      </dsp:txBody>
      <dsp:txXfrm>
        <a:off x="2416781" y="3434126"/>
        <a:ext cx="6888070" cy="705140"/>
      </dsp:txXfrm>
    </dsp:sp>
    <dsp:sp modelId="{69E667A0-4EB2-1746-AA1C-FBD874782332}">
      <dsp:nvSpPr>
        <dsp:cNvPr id="0" name=""/>
        <dsp:cNvSpPr/>
      </dsp:nvSpPr>
      <dsp:spPr>
        <a:xfrm>
          <a:off x="7530656" y="547198"/>
          <a:ext cx="486860" cy="486860"/>
        </a:xfrm>
        <a:prstGeom prst="downArrow">
          <a:avLst>
            <a:gd name="adj1" fmla="val 55000"/>
            <a:gd name="adj2" fmla="val 45000"/>
          </a:avLst>
        </a:prstGeom>
        <a:solidFill>
          <a:srgbClr val="574E6C">
            <a:alpha val="90000"/>
          </a:srgbClr>
        </a:solidFill>
        <a:ln w="1079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7640200" y="547198"/>
        <a:ext cx="267773" cy="366362"/>
      </dsp:txXfrm>
    </dsp:sp>
    <dsp:sp modelId="{7604382A-27F0-5048-B8BC-11722581EB4B}">
      <dsp:nvSpPr>
        <dsp:cNvPr id="0" name=""/>
        <dsp:cNvSpPr/>
      </dsp:nvSpPr>
      <dsp:spPr>
        <a:xfrm>
          <a:off x="8129367" y="1400245"/>
          <a:ext cx="486860" cy="486860"/>
        </a:xfrm>
        <a:prstGeom prst="downArrow">
          <a:avLst>
            <a:gd name="adj1" fmla="val 55000"/>
            <a:gd name="adj2" fmla="val 45000"/>
          </a:avLst>
        </a:prstGeom>
        <a:solidFill>
          <a:srgbClr val="574E6C">
            <a:alpha val="90000"/>
          </a:srgbClr>
        </a:solidFill>
        <a:ln w="1079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8238911" y="1400245"/>
        <a:ext cx="267773" cy="366362"/>
      </dsp:txXfrm>
    </dsp:sp>
    <dsp:sp modelId="{6A6F52E7-D015-CF4F-8B71-274EC4C63258}">
      <dsp:nvSpPr>
        <dsp:cNvPr id="0" name=""/>
        <dsp:cNvSpPr/>
      </dsp:nvSpPr>
      <dsp:spPr>
        <a:xfrm>
          <a:off x="8728078" y="2240808"/>
          <a:ext cx="486860" cy="486860"/>
        </a:xfrm>
        <a:prstGeom prst="downArrow">
          <a:avLst>
            <a:gd name="adj1" fmla="val 55000"/>
            <a:gd name="adj2" fmla="val 45000"/>
          </a:avLst>
        </a:prstGeom>
        <a:solidFill>
          <a:srgbClr val="574E6C">
            <a:alpha val="90000"/>
          </a:srgbClr>
        </a:solidFill>
        <a:ln w="1079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8837622" y="2240808"/>
        <a:ext cx="267773" cy="366362"/>
      </dsp:txXfrm>
    </dsp:sp>
    <dsp:sp modelId="{358D78E3-6EA8-1045-80BB-78004D7C7CD1}">
      <dsp:nvSpPr>
        <dsp:cNvPr id="0" name=""/>
        <dsp:cNvSpPr/>
      </dsp:nvSpPr>
      <dsp:spPr>
        <a:xfrm>
          <a:off x="9326789" y="3102178"/>
          <a:ext cx="486860" cy="486860"/>
        </a:xfrm>
        <a:prstGeom prst="downArrow">
          <a:avLst>
            <a:gd name="adj1" fmla="val 55000"/>
            <a:gd name="adj2" fmla="val 45000"/>
          </a:avLst>
        </a:prstGeom>
        <a:solidFill>
          <a:srgbClr val="574E6C">
            <a:alpha val="90000"/>
          </a:srgbClr>
        </a:solidFill>
        <a:ln w="1079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9436333" y="3102178"/>
        <a:ext cx="267773" cy="3663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49FB2B-CB43-0E41-AA00-EBA2190F9C5E}">
      <dsp:nvSpPr>
        <dsp:cNvPr id="0" name=""/>
        <dsp:cNvSpPr/>
      </dsp:nvSpPr>
      <dsp:spPr>
        <a:xfrm>
          <a:off x="0" y="348867"/>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Eliminated Columns (75) Down to 30 Total</a:t>
          </a:r>
        </a:p>
      </dsp:txBody>
      <dsp:txXfrm>
        <a:off x="12879" y="361746"/>
        <a:ext cx="3744082" cy="238077"/>
      </dsp:txXfrm>
    </dsp:sp>
    <dsp:sp modelId="{01D058C0-1667-C345-8108-6BF39156AC2D}">
      <dsp:nvSpPr>
        <dsp:cNvPr id="0" name=""/>
        <dsp:cNvSpPr/>
      </dsp:nvSpPr>
      <dsp:spPr>
        <a:xfrm>
          <a:off x="0" y="644382"/>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Filled NA Data &amp; Replace Null       With -1</a:t>
          </a:r>
        </a:p>
      </dsp:txBody>
      <dsp:txXfrm>
        <a:off x="12879" y="657261"/>
        <a:ext cx="3744082" cy="238077"/>
      </dsp:txXfrm>
    </dsp:sp>
    <dsp:sp modelId="{9283B72F-9C0A-8241-8354-C6E4BFF8E1ED}">
      <dsp:nvSpPr>
        <dsp:cNvPr id="0" name=""/>
        <dsp:cNvSpPr/>
      </dsp:nvSpPr>
      <dsp:spPr>
        <a:xfrm>
          <a:off x="0" y="939897"/>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Cleaned Price Column and Standardized as Float</a:t>
          </a:r>
        </a:p>
      </dsp:txBody>
      <dsp:txXfrm>
        <a:off x="12879" y="952776"/>
        <a:ext cx="3744082" cy="238077"/>
      </dsp:txXfrm>
    </dsp:sp>
    <dsp:sp modelId="{031BD258-B93D-7940-BDE8-038D4E1E5B22}">
      <dsp:nvSpPr>
        <dsp:cNvPr id="0" name=""/>
        <dsp:cNvSpPr/>
      </dsp:nvSpPr>
      <dsp:spPr>
        <a:xfrm>
          <a:off x="0" y="1235412"/>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Converted Bathroom to Number</a:t>
          </a:r>
        </a:p>
      </dsp:txBody>
      <dsp:txXfrm>
        <a:off x="12879" y="1248291"/>
        <a:ext cx="3744082" cy="238077"/>
      </dsp:txXfrm>
    </dsp:sp>
    <dsp:sp modelId="{B4147794-C7DC-2C4C-B951-480F028E376C}">
      <dsp:nvSpPr>
        <dsp:cNvPr id="0" name=""/>
        <dsp:cNvSpPr/>
      </dsp:nvSpPr>
      <dsp:spPr>
        <a:xfrm>
          <a:off x="0" y="1530928"/>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Removed Outliers (over $2,000)</a:t>
          </a:r>
        </a:p>
      </dsp:txBody>
      <dsp:txXfrm>
        <a:off x="12879" y="1543807"/>
        <a:ext cx="3744082" cy="238077"/>
      </dsp:txXfrm>
    </dsp:sp>
    <dsp:sp modelId="{1593C5BE-B02D-B24E-B223-74AD9BD63AC8}">
      <dsp:nvSpPr>
        <dsp:cNvPr id="0" name=""/>
        <dsp:cNvSpPr/>
      </dsp:nvSpPr>
      <dsp:spPr>
        <a:xfrm>
          <a:off x="0" y="1826443"/>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Converted Dates to Datetime</a:t>
          </a:r>
        </a:p>
      </dsp:txBody>
      <dsp:txXfrm>
        <a:off x="12879" y="1839322"/>
        <a:ext cx="3744082" cy="238077"/>
      </dsp:txXfrm>
    </dsp:sp>
    <dsp:sp modelId="{0A5EAACE-7622-CC46-B6D5-F913DE5363FD}">
      <dsp:nvSpPr>
        <dsp:cNvPr id="0" name=""/>
        <dsp:cNvSpPr/>
      </dsp:nvSpPr>
      <dsp:spPr>
        <a:xfrm>
          <a:off x="0" y="2121958"/>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Pulled in Airbnb Reviews Data</a:t>
          </a:r>
        </a:p>
      </dsp:txBody>
      <dsp:txXfrm>
        <a:off x="12879" y="2134837"/>
        <a:ext cx="3744082" cy="238077"/>
      </dsp:txXfrm>
    </dsp:sp>
    <dsp:sp modelId="{5488B9F4-474A-3944-B942-13AD406AA0CB}">
      <dsp:nvSpPr>
        <dsp:cNvPr id="0" name=""/>
        <dsp:cNvSpPr/>
      </dsp:nvSpPr>
      <dsp:spPr>
        <a:xfrm>
          <a:off x="0" y="2417473"/>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Calculated how often ”Starbucks” was mentioned in review</a:t>
          </a:r>
        </a:p>
      </dsp:txBody>
      <dsp:txXfrm>
        <a:off x="12879" y="2430352"/>
        <a:ext cx="3744082" cy="2380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75ED79-504F-874E-BBDE-51632294101E}">
      <dsp:nvSpPr>
        <dsp:cNvPr id="0" name=""/>
        <dsp:cNvSpPr/>
      </dsp:nvSpPr>
      <dsp:spPr>
        <a:xfrm>
          <a:off x="0" y="142521"/>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Selected Columns to Keep</a:t>
          </a:r>
        </a:p>
      </dsp:txBody>
      <dsp:txXfrm>
        <a:off x="16392" y="158913"/>
        <a:ext cx="4413231" cy="303006"/>
      </dsp:txXfrm>
    </dsp:sp>
    <dsp:sp modelId="{559F7172-69A2-2642-A4EC-DEEE611B7B7F}">
      <dsp:nvSpPr>
        <dsp:cNvPr id="0" name=""/>
        <dsp:cNvSpPr/>
      </dsp:nvSpPr>
      <dsp:spPr>
        <a:xfrm>
          <a:off x="0" y="522809"/>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Filter for Location</a:t>
          </a:r>
        </a:p>
      </dsp:txBody>
      <dsp:txXfrm>
        <a:off x="16392" y="539201"/>
        <a:ext cx="4413231" cy="303006"/>
      </dsp:txXfrm>
    </dsp:sp>
    <dsp:sp modelId="{E960D712-2EA1-3242-9C52-422A10851AA6}">
      <dsp:nvSpPr>
        <dsp:cNvPr id="0" name=""/>
        <dsp:cNvSpPr/>
      </dsp:nvSpPr>
      <dsp:spPr>
        <a:xfrm>
          <a:off x="0" y="898919"/>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Postal Code Standardized to Five Digits</a:t>
          </a:r>
        </a:p>
      </dsp:txBody>
      <dsp:txXfrm>
        <a:off x="16392" y="915311"/>
        <a:ext cx="4413231" cy="303006"/>
      </dsp:txXfrm>
    </dsp:sp>
    <dsp:sp modelId="{9E4B9004-C584-524E-8A36-D5C245EFCC71}">
      <dsp:nvSpPr>
        <dsp:cNvPr id="0" name=""/>
        <dsp:cNvSpPr/>
      </dsp:nvSpPr>
      <dsp:spPr>
        <a:xfrm>
          <a:off x="0" y="1275029"/>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Found Average Latitude and Longitude</a:t>
          </a:r>
        </a:p>
      </dsp:txBody>
      <dsp:txXfrm>
        <a:off x="16392" y="1291421"/>
        <a:ext cx="4413231" cy="303006"/>
      </dsp:txXfrm>
    </dsp:sp>
    <dsp:sp modelId="{223DF597-8DB8-7A46-851D-8366B26D4C44}">
      <dsp:nvSpPr>
        <dsp:cNvPr id="0" name=""/>
        <dsp:cNvSpPr/>
      </dsp:nvSpPr>
      <dsp:spPr>
        <a:xfrm>
          <a:off x="0" y="1651139"/>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Calculated within 25 Mile Radius  of all Starbucks Locations</a:t>
          </a:r>
        </a:p>
      </dsp:txBody>
      <dsp:txXfrm>
        <a:off x="16392" y="1667531"/>
        <a:ext cx="4413231" cy="3030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33548-62DF-5745-84FD-E62B1FEAD3E4}">
      <dsp:nvSpPr>
        <dsp:cNvPr id="0" name=""/>
        <dsp:cNvSpPr/>
      </dsp:nvSpPr>
      <dsp:spPr>
        <a:xfrm rot="2563396">
          <a:off x="4213193" y="4821188"/>
          <a:ext cx="1033220" cy="48691"/>
        </a:xfrm>
        <a:custGeom>
          <a:avLst/>
          <a:gdLst/>
          <a:ahLst/>
          <a:cxnLst/>
          <a:rect l="0" t="0" r="0" b="0"/>
          <a:pathLst>
            <a:path>
              <a:moveTo>
                <a:pt x="0" y="24345"/>
              </a:moveTo>
              <a:lnTo>
                <a:pt x="1033220"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A15FB77-6D50-7C4B-9CDA-FD724EDD0156}">
      <dsp:nvSpPr>
        <dsp:cNvPr id="0" name=""/>
        <dsp:cNvSpPr/>
      </dsp:nvSpPr>
      <dsp:spPr>
        <a:xfrm>
          <a:off x="4350281" y="3404654"/>
          <a:ext cx="1149835" cy="48691"/>
        </a:xfrm>
        <a:custGeom>
          <a:avLst/>
          <a:gdLst/>
          <a:ahLst/>
          <a:cxnLst/>
          <a:rect l="0" t="0" r="0" b="0"/>
          <a:pathLst>
            <a:path>
              <a:moveTo>
                <a:pt x="0" y="24345"/>
              </a:moveTo>
              <a:lnTo>
                <a:pt x="1149835"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271B3F-C058-B84A-AE0F-5615FC6FCDD9}">
      <dsp:nvSpPr>
        <dsp:cNvPr id="0" name=""/>
        <dsp:cNvSpPr/>
      </dsp:nvSpPr>
      <dsp:spPr>
        <a:xfrm rot="19036604">
          <a:off x="4213193" y="1988120"/>
          <a:ext cx="1033220" cy="48691"/>
        </a:xfrm>
        <a:custGeom>
          <a:avLst/>
          <a:gdLst/>
          <a:ahLst/>
          <a:cxnLst/>
          <a:rect l="0" t="0" r="0" b="0"/>
          <a:pathLst>
            <a:path>
              <a:moveTo>
                <a:pt x="0" y="24345"/>
              </a:moveTo>
              <a:lnTo>
                <a:pt x="1033220"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A829EA-6F9E-8643-91D9-1FF383841CB7}">
      <dsp:nvSpPr>
        <dsp:cNvPr id="0" name=""/>
        <dsp:cNvSpPr/>
      </dsp:nvSpPr>
      <dsp:spPr>
        <a:xfrm>
          <a:off x="1664199" y="1779984"/>
          <a:ext cx="3298031" cy="3298031"/>
        </a:xfrm>
        <a:prstGeom prst="ellipse">
          <a:avLst/>
        </a:prstGeom>
        <a:solidFill>
          <a:schemeClr val="bg2"/>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286BBB4-7229-1743-877B-35CADB319787}">
      <dsp:nvSpPr>
        <dsp:cNvPr id="0" name=""/>
        <dsp:cNvSpPr/>
      </dsp:nvSpPr>
      <dsp:spPr>
        <a:xfrm>
          <a:off x="4846774" y="1285"/>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Data Section, Collection &amp;  Cleanup</a:t>
          </a:r>
        </a:p>
      </dsp:txBody>
      <dsp:txXfrm>
        <a:off x="5136565" y="291076"/>
        <a:ext cx="1399236" cy="1399236"/>
      </dsp:txXfrm>
    </dsp:sp>
    <dsp:sp modelId="{6306DCA2-986B-C94B-9109-1FF756572465}">
      <dsp:nvSpPr>
        <dsp:cNvPr id="0" name=""/>
        <dsp:cNvSpPr/>
      </dsp:nvSpPr>
      <dsp:spPr>
        <a:xfrm>
          <a:off x="5500116" y="2439590"/>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What Questions Could the Data Help us Answer?</a:t>
          </a:r>
        </a:p>
      </dsp:txBody>
      <dsp:txXfrm>
        <a:off x="5789907" y="2729381"/>
        <a:ext cx="1399236" cy="1399236"/>
      </dsp:txXfrm>
    </dsp:sp>
    <dsp:sp modelId="{71BBCE8A-F5BF-244E-8BBD-1CC3CECB2B85}">
      <dsp:nvSpPr>
        <dsp:cNvPr id="0" name=""/>
        <dsp:cNvSpPr/>
      </dsp:nvSpPr>
      <dsp:spPr>
        <a:xfrm>
          <a:off x="4846774" y="4877895"/>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How to Show Results?</a:t>
          </a:r>
        </a:p>
      </dsp:txBody>
      <dsp:txXfrm>
        <a:off x="5136565" y="5167686"/>
        <a:ext cx="1399236" cy="139923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jpeg>
</file>

<file path=ppt/media/image23.png>
</file>

<file path=ppt/media/image24.png>
</file>

<file path=ppt/media/image3.jpeg>
</file>

<file path=ppt/media/image4.pn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C65FA0-CC26-6648-BA6D-B75E339E112E}" type="datetimeFigureOut">
              <a:rPr lang="en-US" smtClean="0"/>
              <a:t>1/7/24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CD471-4103-CE45-8998-1E8E10CAAA69}" type="slidenum">
              <a:rPr lang="en-US" smtClean="0"/>
              <a:t>‹#›</a:t>
            </a:fld>
            <a:endParaRPr lang="en-US"/>
          </a:p>
        </p:txBody>
      </p:sp>
    </p:spTree>
    <p:extLst>
      <p:ext uri="{BB962C8B-B14F-4D97-AF65-F5344CB8AC3E}">
        <p14:creationId xmlns:p14="http://schemas.microsoft.com/office/powerpoint/2010/main" val="64528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a:t>
            </a:fld>
            <a:endParaRPr lang="en-US"/>
          </a:p>
        </p:txBody>
      </p:sp>
    </p:spTree>
    <p:extLst>
      <p:ext uri="{BB962C8B-B14F-4D97-AF65-F5344CB8AC3E}">
        <p14:creationId xmlns:p14="http://schemas.microsoft.com/office/powerpoint/2010/main" val="4325810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10</a:t>
            </a:fld>
            <a:endParaRPr lang="en-US"/>
          </a:p>
        </p:txBody>
      </p:sp>
    </p:spTree>
    <p:extLst>
      <p:ext uri="{BB962C8B-B14F-4D97-AF65-F5344CB8AC3E}">
        <p14:creationId xmlns:p14="http://schemas.microsoft.com/office/powerpoint/2010/main" val="35598275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11</a:t>
            </a:fld>
            <a:endParaRPr lang="en-US"/>
          </a:p>
        </p:txBody>
      </p:sp>
    </p:spTree>
    <p:extLst>
      <p:ext uri="{BB962C8B-B14F-4D97-AF65-F5344CB8AC3E}">
        <p14:creationId xmlns:p14="http://schemas.microsoft.com/office/powerpoint/2010/main" val="27451259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12</a:t>
            </a:fld>
            <a:endParaRPr lang="en-US"/>
          </a:p>
        </p:txBody>
      </p:sp>
    </p:spTree>
    <p:extLst>
      <p:ext uri="{BB962C8B-B14F-4D97-AF65-F5344CB8AC3E}">
        <p14:creationId xmlns:p14="http://schemas.microsoft.com/office/powerpoint/2010/main" val="2495839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13</a:t>
            </a:fld>
            <a:endParaRPr lang="en-US"/>
          </a:p>
        </p:txBody>
      </p:sp>
    </p:spTree>
    <p:extLst>
      <p:ext uri="{BB962C8B-B14F-4D97-AF65-F5344CB8AC3E}">
        <p14:creationId xmlns:p14="http://schemas.microsoft.com/office/powerpoint/2010/main" val="5371528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14</a:t>
            </a:fld>
            <a:endParaRPr lang="en-US"/>
          </a:p>
        </p:txBody>
      </p:sp>
    </p:spTree>
    <p:extLst>
      <p:ext uri="{BB962C8B-B14F-4D97-AF65-F5344CB8AC3E}">
        <p14:creationId xmlns:p14="http://schemas.microsoft.com/office/powerpoint/2010/main" val="2593794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15</a:t>
            </a:fld>
            <a:endParaRPr lang="en-US"/>
          </a:p>
        </p:txBody>
      </p:sp>
    </p:spTree>
    <p:extLst>
      <p:ext uri="{BB962C8B-B14F-4D97-AF65-F5344CB8AC3E}">
        <p14:creationId xmlns:p14="http://schemas.microsoft.com/office/powerpoint/2010/main" val="2742130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16</a:t>
            </a:fld>
            <a:endParaRPr lang="en-US"/>
          </a:p>
        </p:txBody>
      </p:sp>
    </p:spTree>
    <p:extLst>
      <p:ext uri="{BB962C8B-B14F-4D97-AF65-F5344CB8AC3E}">
        <p14:creationId xmlns:p14="http://schemas.microsoft.com/office/powerpoint/2010/main" val="39420722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17</a:t>
            </a:fld>
            <a:endParaRPr lang="en-US"/>
          </a:p>
        </p:txBody>
      </p:sp>
    </p:spTree>
    <p:extLst>
      <p:ext uri="{BB962C8B-B14F-4D97-AF65-F5344CB8AC3E}">
        <p14:creationId xmlns:p14="http://schemas.microsoft.com/office/powerpoint/2010/main" val="13906214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18</a:t>
            </a:fld>
            <a:endParaRPr lang="en-US"/>
          </a:p>
        </p:txBody>
      </p:sp>
    </p:spTree>
    <p:extLst>
      <p:ext uri="{BB962C8B-B14F-4D97-AF65-F5344CB8AC3E}">
        <p14:creationId xmlns:p14="http://schemas.microsoft.com/office/powerpoint/2010/main" val="33183039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19</a:t>
            </a:fld>
            <a:endParaRPr lang="en-US"/>
          </a:p>
        </p:txBody>
      </p:sp>
    </p:spTree>
    <p:extLst>
      <p:ext uri="{BB962C8B-B14F-4D97-AF65-F5344CB8AC3E}">
        <p14:creationId xmlns:p14="http://schemas.microsoft.com/office/powerpoint/2010/main" val="1591851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a:t>
            </a:fld>
            <a:endParaRPr lang="en-US"/>
          </a:p>
        </p:txBody>
      </p:sp>
    </p:spTree>
    <p:extLst>
      <p:ext uri="{BB962C8B-B14F-4D97-AF65-F5344CB8AC3E}">
        <p14:creationId xmlns:p14="http://schemas.microsoft.com/office/powerpoint/2010/main" val="2337435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20</a:t>
            </a:fld>
            <a:endParaRPr lang="en-US"/>
          </a:p>
        </p:txBody>
      </p:sp>
    </p:spTree>
    <p:extLst>
      <p:ext uri="{BB962C8B-B14F-4D97-AF65-F5344CB8AC3E}">
        <p14:creationId xmlns:p14="http://schemas.microsoft.com/office/powerpoint/2010/main" val="16208873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21</a:t>
            </a:fld>
            <a:endParaRPr lang="en-US"/>
          </a:p>
        </p:txBody>
      </p:sp>
    </p:spTree>
    <p:extLst>
      <p:ext uri="{BB962C8B-B14F-4D97-AF65-F5344CB8AC3E}">
        <p14:creationId xmlns:p14="http://schemas.microsoft.com/office/powerpoint/2010/main" val="29407467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22</a:t>
            </a:fld>
            <a:endParaRPr lang="en-US"/>
          </a:p>
        </p:txBody>
      </p:sp>
    </p:spTree>
    <p:extLst>
      <p:ext uri="{BB962C8B-B14F-4D97-AF65-F5344CB8AC3E}">
        <p14:creationId xmlns:p14="http://schemas.microsoft.com/office/powerpoint/2010/main" val="40182581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23</a:t>
            </a:fld>
            <a:endParaRPr lang="en-US"/>
          </a:p>
        </p:txBody>
      </p:sp>
    </p:spTree>
    <p:extLst>
      <p:ext uri="{BB962C8B-B14F-4D97-AF65-F5344CB8AC3E}">
        <p14:creationId xmlns:p14="http://schemas.microsoft.com/office/powerpoint/2010/main" val="40753895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24</a:t>
            </a:fld>
            <a:endParaRPr lang="en-US"/>
          </a:p>
        </p:txBody>
      </p:sp>
    </p:spTree>
    <p:extLst>
      <p:ext uri="{BB962C8B-B14F-4D97-AF65-F5344CB8AC3E}">
        <p14:creationId xmlns:p14="http://schemas.microsoft.com/office/powerpoint/2010/main" val="19179313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25</a:t>
            </a:fld>
            <a:endParaRPr lang="en-US"/>
          </a:p>
        </p:txBody>
      </p:sp>
    </p:spTree>
    <p:extLst>
      <p:ext uri="{BB962C8B-B14F-4D97-AF65-F5344CB8AC3E}">
        <p14:creationId xmlns:p14="http://schemas.microsoft.com/office/powerpoint/2010/main" val="14705776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26</a:t>
            </a:fld>
            <a:endParaRPr lang="en-US"/>
          </a:p>
        </p:txBody>
      </p:sp>
    </p:spTree>
    <p:extLst>
      <p:ext uri="{BB962C8B-B14F-4D97-AF65-F5344CB8AC3E}">
        <p14:creationId xmlns:p14="http://schemas.microsoft.com/office/powerpoint/2010/main" val="3650240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27</a:t>
            </a:fld>
            <a:endParaRPr lang="en-US"/>
          </a:p>
        </p:txBody>
      </p:sp>
    </p:spTree>
    <p:extLst>
      <p:ext uri="{BB962C8B-B14F-4D97-AF65-F5344CB8AC3E}">
        <p14:creationId xmlns:p14="http://schemas.microsoft.com/office/powerpoint/2010/main" val="33292287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28</a:t>
            </a:fld>
            <a:endParaRPr lang="en-US"/>
          </a:p>
        </p:txBody>
      </p:sp>
    </p:spTree>
    <p:extLst>
      <p:ext uri="{BB962C8B-B14F-4D97-AF65-F5344CB8AC3E}">
        <p14:creationId xmlns:p14="http://schemas.microsoft.com/office/powerpoint/2010/main" val="37234866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29</a:t>
            </a:fld>
            <a:endParaRPr lang="en-US"/>
          </a:p>
        </p:txBody>
      </p:sp>
    </p:spTree>
    <p:extLst>
      <p:ext uri="{BB962C8B-B14F-4D97-AF65-F5344CB8AC3E}">
        <p14:creationId xmlns:p14="http://schemas.microsoft.com/office/powerpoint/2010/main" val="3321113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3</a:t>
            </a:fld>
            <a:endParaRPr lang="en-US"/>
          </a:p>
        </p:txBody>
      </p:sp>
    </p:spTree>
    <p:extLst>
      <p:ext uri="{BB962C8B-B14F-4D97-AF65-F5344CB8AC3E}">
        <p14:creationId xmlns:p14="http://schemas.microsoft.com/office/powerpoint/2010/main" val="9476253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30</a:t>
            </a:fld>
            <a:endParaRPr lang="en-US"/>
          </a:p>
        </p:txBody>
      </p:sp>
    </p:spTree>
    <p:extLst>
      <p:ext uri="{BB962C8B-B14F-4D97-AF65-F5344CB8AC3E}">
        <p14:creationId xmlns:p14="http://schemas.microsoft.com/office/powerpoint/2010/main" val="36179912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31</a:t>
            </a:fld>
            <a:endParaRPr lang="en-US"/>
          </a:p>
        </p:txBody>
      </p:sp>
    </p:spTree>
    <p:extLst>
      <p:ext uri="{BB962C8B-B14F-4D97-AF65-F5344CB8AC3E}">
        <p14:creationId xmlns:p14="http://schemas.microsoft.com/office/powerpoint/2010/main" val="2798418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4</a:t>
            </a:fld>
            <a:endParaRPr lang="en-US"/>
          </a:p>
        </p:txBody>
      </p:sp>
    </p:spTree>
    <p:extLst>
      <p:ext uri="{BB962C8B-B14F-4D97-AF65-F5344CB8AC3E}">
        <p14:creationId xmlns:p14="http://schemas.microsoft.com/office/powerpoint/2010/main" val="35216163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5</a:t>
            </a:fld>
            <a:endParaRPr lang="en-US"/>
          </a:p>
        </p:txBody>
      </p:sp>
    </p:spTree>
    <p:extLst>
      <p:ext uri="{BB962C8B-B14F-4D97-AF65-F5344CB8AC3E}">
        <p14:creationId xmlns:p14="http://schemas.microsoft.com/office/powerpoint/2010/main" val="2744851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6</a:t>
            </a:fld>
            <a:endParaRPr lang="en-US"/>
          </a:p>
        </p:txBody>
      </p:sp>
    </p:spTree>
    <p:extLst>
      <p:ext uri="{BB962C8B-B14F-4D97-AF65-F5344CB8AC3E}">
        <p14:creationId xmlns:p14="http://schemas.microsoft.com/office/powerpoint/2010/main" val="24541127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7</a:t>
            </a:fld>
            <a:endParaRPr lang="en-US"/>
          </a:p>
        </p:txBody>
      </p:sp>
    </p:spTree>
    <p:extLst>
      <p:ext uri="{BB962C8B-B14F-4D97-AF65-F5344CB8AC3E}">
        <p14:creationId xmlns:p14="http://schemas.microsoft.com/office/powerpoint/2010/main" val="11758457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8</a:t>
            </a:fld>
            <a:endParaRPr lang="en-US"/>
          </a:p>
        </p:txBody>
      </p:sp>
    </p:spTree>
    <p:extLst>
      <p:ext uri="{BB962C8B-B14F-4D97-AF65-F5344CB8AC3E}">
        <p14:creationId xmlns:p14="http://schemas.microsoft.com/office/powerpoint/2010/main" val="333078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9</a:t>
            </a:fld>
            <a:endParaRPr lang="en-US"/>
          </a:p>
        </p:txBody>
      </p:sp>
    </p:spTree>
    <p:extLst>
      <p:ext uri="{BB962C8B-B14F-4D97-AF65-F5344CB8AC3E}">
        <p14:creationId xmlns:p14="http://schemas.microsoft.com/office/powerpoint/2010/main" val="503357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D98A03-EFC4-4D4E-89C5-99BA19560424}" type="datetime1">
              <a:rPr lang="en-US" smtClean="0"/>
              <a:t>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3628451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D9D6165-EE5F-E149-9B0B-4F76776B4ACE}" type="datetime1">
              <a:rPr lang="en-US" smtClean="0"/>
              <a:t>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1068766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5D1FA2-7EDD-634F-A033-27F4CC0E36E4}" type="datetime1">
              <a:rPr lang="en-US" smtClean="0"/>
              <a:t>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1288983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95D483-BD5B-A44A-92A9-DB017449ECA7}" type="datetime1">
              <a:rPr lang="en-US" smtClean="0"/>
              <a:t>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F978F-D8F0-3345-A4D9-395268E2C26E}" type="slidenum">
              <a:rPr lang="en-US" smtClean="0"/>
              <a:t>‹#›</a:t>
            </a:fld>
            <a:endParaRPr lang="en-US"/>
          </a:p>
        </p:txBody>
      </p:sp>
      <p:sp>
        <p:nvSpPr>
          <p:cNvPr id="7" name="Rectangle 6">
            <a:extLst>
              <a:ext uri="{FF2B5EF4-FFF2-40B4-BE49-F238E27FC236}">
                <a16:creationId xmlns:a16="http://schemas.microsoft.com/office/drawing/2014/main" id="{0BE22E03-CCFC-CCDD-3A9C-E116FEF8D8E1}"/>
              </a:ext>
            </a:extLst>
          </p:cNvPr>
          <p:cNvSpPr/>
          <p:nvPr userDrawn="1"/>
        </p:nvSpPr>
        <p:spPr>
          <a:xfrm>
            <a:off x="10048352" y="1014884"/>
            <a:ext cx="2116710" cy="5341466"/>
          </a:xfrm>
          <a:prstGeom prst="rect">
            <a:avLst/>
          </a:prstGeom>
          <a:solidFill>
            <a:schemeClr val="bg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405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4283D1-5199-9D48-8EB8-8B1A57D4D826}" type="datetime1">
              <a:rPr lang="en-US" smtClean="0"/>
              <a:t>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4261879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E9D1463-556F-2841-9B38-3B4632561871}" type="datetime1">
              <a:rPr lang="en-US" smtClean="0"/>
              <a:t>1/7/24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405635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7390964B-94F0-B34A-A896-D7594141221F}" type="datetime1">
              <a:rPr lang="en-US" smtClean="0"/>
              <a:t>1/7/24</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14437138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BBD35336-07EF-B148-B55B-21C1F4E5B8F2}" type="datetime1">
              <a:rPr lang="en-US" smtClean="0"/>
              <a:t>1/7/24</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847605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FC83751-EC84-3D49-A43B-14CC82AAF5E5}" type="datetime1">
              <a:rPr lang="en-US" smtClean="0"/>
              <a:t>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756226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9BE5D93-01DB-C646-81EA-39ECB337435A}" type="datetime1">
              <a:rPr lang="en-US" smtClean="0"/>
              <a:t>1/7/24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2023297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395B0274-5B8C-0C45-979E-40670535B55D}" type="datetime1">
              <a:rPr lang="en-US" smtClean="0"/>
              <a:t>1/7/24</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560071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A5271640-65FB-9043-B512-3656C28E9856}" type="datetime1">
              <a:rPr lang="en-US" smtClean="0"/>
              <a:t>1/7/24</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213F978F-D8F0-3345-A4D9-395268E2C26E}" type="slidenum">
              <a:rPr lang="en-US" smtClean="0"/>
              <a:t>‹#›</a:t>
            </a:fld>
            <a:endParaRPr lang="en-US"/>
          </a:p>
        </p:txBody>
      </p:sp>
    </p:spTree>
    <p:extLst>
      <p:ext uri="{BB962C8B-B14F-4D97-AF65-F5344CB8AC3E}">
        <p14:creationId xmlns:p14="http://schemas.microsoft.com/office/powerpoint/2010/main" val="971568039"/>
      </p:ext>
    </p:extLst>
  </p:cSld>
  <p:clrMap bg1="lt1" tx1="dk1" bg2="lt2" tx2="dk2" accent1="accent1" accent2="accent2" accent3="accent3" accent4="accent4" accent5="accent5" accent6="accent6" hlink="hlink" folHlink="folHlink"/>
  <p:sldLayoutIdLst>
    <p:sldLayoutId id="2147484227" r:id="rId1"/>
    <p:sldLayoutId id="2147484228" r:id="rId2"/>
    <p:sldLayoutId id="2147484229" r:id="rId3"/>
    <p:sldLayoutId id="2147484230" r:id="rId4"/>
    <p:sldLayoutId id="2147484231" r:id="rId5"/>
    <p:sldLayoutId id="2147484232" r:id="rId6"/>
    <p:sldLayoutId id="2147484233" r:id="rId7"/>
    <p:sldLayoutId id="2147484234" r:id="rId8"/>
    <p:sldLayoutId id="2147484235" r:id="rId9"/>
    <p:sldLayoutId id="2147484236" r:id="rId10"/>
    <p:sldLayoutId id="2147484237" r:id="rId11"/>
  </p:sldLayoutIdLst>
  <p:hf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10.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hyperlink" Target="my_map_app.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9.png"/><Relationship Id="rId4" Type="http://schemas.microsoft.com/office/2007/relationships/hdphoto" Target="../media/hdphoto3.wdp"/></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networkworld.com/article/935670/big-data-secrets-from-airbnb-starbucks-and-sonic.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nycdatascience.com/blog/student-works/data-analysis-on-starbucks-location/"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hyperlink" Target="https://skyrim.gamepedia.com/Skeleton"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statista.com/aboutus/our-research-commitment"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www.statista.com/topics/2273/airbnb/"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commons.wikimedia.org/wiki/File:Coffee_bean_transparent.p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microsoft.com/office/2007/relationships/hdphoto" Target="../media/hdphoto5.wdp"/></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7.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188378-6C1C-1EC2-A517-AA0387BEE290}"/>
              </a:ext>
            </a:extLst>
          </p:cNvPr>
          <p:cNvSpPr/>
          <p:nvPr/>
        </p:nvSpPr>
        <p:spPr>
          <a:xfrm>
            <a:off x="1289827" y="643471"/>
            <a:ext cx="5038180" cy="5571066"/>
          </a:xfrm>
          <a:prstGeom prst="rect">
            <a:avLst/>
          </a:prstGeom>
          <a:solidFill>
            <a:srgbClr val="574E6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90217D3B-E733-C3AF-766B-F73541C96951}"/>
              </a:ext>
            </a:extLst>
          </p:cNvPr>
          <p:cNvSpPr>
            <a:spLocks/>
          </p:cNvSpPr>
          <p:nvPr/>
        </p:nvSpPr>
        <p:spPr>
          <a:xfrm>
            <a:off x="1715530" y="2306528"/>
            <a:ext cx="3897663" cy="2244944"/>
          </a:xfrm>
          <a:prstGeom prst="rect">
            <a:avLst/>
          </a:prstGeom>
        </p:spPr>
        <p:txBody>
          <a:bodyPr vert="horz" lIns="45720" tIns="45720" rIns="45720" bIns="45720" rtlCol="0" anchor="t">
            <a:normAutofit fontScale="92500" lnSpcReduction="20000"/>
          </a:bodyPr>
          <a:lstStyle/>
          <a:p>
            <a:pPr algn="r" defTabSz="370332">
              <a:lnSpc>
                <a:spcPct val="90000"/>
              </a:lnSpc>
              <a:spcAft>
                <a:spcPts val="600"/>
              </a:spcAft>
            </a:pPr>
            <a:r>
              <a:rPr lang="en-US" sz="2800" u="sng" kern="1200" dirty="0">
                <a:solidFill>
                  <a:srgbClr val="FFFFFF"/>
                </a:solidFill>
                <a:latin typeface="+mn-lt"/>
                <a:ea typeface="+mn-ea"/>
                <a:cs typeface="+mn-cs"/>
              </a:rPr>
              <a:t>Project #1</a:t>
            </a:r>
          </a:p>
          <a:p>
            <a:pPr algn="r" defTabSz="370332">
              <a:lnSpc>
                <a:spcPct val="90000"/>
              </a:lnSpc>
              <a:spcAft>
                <a:spcPts val="600"/>
              </a:spcAft>
            </a:pPr>
            <a:endParaRPr lang="en-US" sz="2800" kern="1200" dirty="0">
              <a:solidFill>
                <a:srgbClr val="FFFFFF"/>
              </a:solidFill>
              <a:latin typeface="+mn-lt"/>
              <a:ea typeface="+mn-ea"/>
              <a:cs typeface="+mn-cs"/>
            </a:endParaRPr>
          </a:p>
          <a:p>
            <a:pPr algn="r" defTabSz="370332">
              <a:lnSpc>
                <a:spcPct val="90000"/>
              </a:lnSpc>
              <a:spcAft>
                <a:spcPts val="600"/>
              </a:spcAft>
            </a:pPr>
            <a:r>
              <a:rPr lang="en-US" sz="2800" kern="1200" dirty="0">
                <a:solidFill>
                  <a:srgbClr val="FFFFFF"/>
                </a:solidFill>
                <a:latin typeface="+mn-lt"/>
                <a:ea typeface="+mn-ea"/>
                <a:cs typeface="+mn-cs"/>
              </a:rPr>
              <a:t>Exploring the Relationship </a:t>
            </a:r>
          </a:p>
          <a:p>
            <a:pPr algn="r" defTabSz="370332">
              <a:lnSpc>
                <a:spcPct val="90000"/>
              </a:lnSpc>
              <a:spcAft>
                <a:spcPts val="600"/>
              </a:spcAft>
            </a:pPr>
            <a:r>
              <a:rPr lang="en-US" sz="2800" kern="1200" dirty="0">
                <a:solidFill>
                  <a:srgbClr val="FFFFFF"/>
                </a:solidFill>
                <a:latin typeface="+mn-lt"/>
                <a:ea typeface="+mn-ea"/>
                <a:cs typeface="+mn-cs"/>
              </a:rPr>
              <a:t>Between 2 Datasets:</a:t>
            </a:r>
          </a:p>
          <a:p>
            <a:pPr algn="r" defTabSz="370332">
              <a:lnSpc>
                <a:spcPct val="90000"/>
              </a:lnSpc>
              <a:spcAft>
                <a:spcPts val="600"/>
              </a:spcAft>
            </a:pPr>
            <a:endParaRPr lang="en-US" sz="2800" kern="1200" dirty="0">
              <a:solidFill>
                <a:srgbClr val="FFFFFF"/>
              </a:solidFill>
              <a:latin typeface="+mn-lt"/>
              <a:ea typeface="+mn-ea"/>
              <a:cs typeface="+mn-cs"/>
            </a:endParaRPr>
          </a:p>
          <a:p>
            <a:pPr algn="r" defTabSz="370332">
              <a:lnSpc>
                <a:spcPct val="90000"/>
              </a:lnSpc>
              <a:spcAft>
                <a:spcPts val="600"/>
              </a:spcAft>
            </a:pPr>
            <a:r>
              <a:rPr lang="en-US" sz="2800" kern="1200" dirty="0">
                <a:solidFill>
                  <a:srgbClr val="FFFFFF"/>
                </a:solidFill>
                <a:latin typeface="+mn-lt"/>
                <a:ea typeface="+mn-ea"/>
                <a:cs typeface="+mn-cs"/>
              </a:rPr>
              <a:t>Airbnb &amp; Starbucks</a:t>
            </a:r>
            <a:endParaRPr lang="en-US" sz="1500" dirty="0">
              <a:solidFill>
                <a:srgbClr val="FFFFFF"/>
              </a:solidFill>
            </a:endParaRPr>
          </a:p>
        </p:txBody>
      </p:sp>
      <p:pic>
        <p:nvPicPr>
          <p:cNvPr id="6" name="Picture 5" descr="A logo with colorful lines&#10;&#10;Description automatically generated">
            <a:extLst>
              <a:ext uri="{FF2B5EF4-FFF2-40B4-BE49-F238E27FC236}">
                <a16:creationId xmlns:a16="http://schemas.microsoft.com/office/drawing/2014/main" id="{4A44787A-1F9E-B043-54B8-0B7981734C0E}"/>
              </a:ext>
            </a:extLst>
          </p:cNvPr>
          <p:cNvPicPr>
            <a:picLocks noChangeAspect="1"/>
          </p:cNvPicPr>
          <p:nvPr/>
        </p:nvPicPr>
        <p:blipFill rotWithShape="1">
          <a:blip r:embed="rId3"/>
          <a:srcRect l="1850" r="160"/>
          <a:stretch/>
        </p:blipFill>
        <p:spPr>
          <a:xfrm>
            <a:off x="6328007" y="643471"/>
            <a:ext cx="4863277" cy="5571058"/>
          </a:xfrm>
          <a:prstGeom prst="rect">
            <a:avLst/>
          </a:prstGeom>
        </p:spPr>
      </p:pic>
    </p:spTree>
    <p:extLst>
      <p:ext uri="{BB962C8B-B14F-4D97-AF65-F5344CB8AC3E}">
        <p14:creationId xmlns:p14="http://schemas.microsoft.com/office/powerpoint/2010/main" val="3372306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a:extLst>
              <a:ext uri="{FF2B5EF4-FFF2-40B4-BE49-F238E27FC236}">
                <a16:creationId xmlns:a16="http://schemas.microsoft.com/office/drawing/2014/main" id="{6BBFF506-D154-9DCE-B7F8-181820BF0742}"/>
              </a:ext>
            </a:extLst>
          </p:cNvPr>
          <p:cNvSpPr>
            <a:spLocks noChangeAspect="1" noChangeArrowheads="1"/>
          </p:cNvSpPr>
          <p:nvPr/>
        </p:nvSpPr>
        <p:spPr bwMode="auto">
          <a:xfrm>
            <a:off x="8107333" y="351727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45F4B072-50CA-90D0-3402-E9F1D0DD86DC}"/>
              </a:ext>
            </a:extLst>
          </p:cNvPr>
          <p:cNvSpPr txBox="1"/>
          <p:nvPr/>
        </p:nvSpPr>
        <p:spPr>
          <a:xfrm>
            <a:off x="2408314" y="76550"/>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Data Selection, Collection &amp; Cleanup</a:t>
            </a:r>
          </a:p>
        </p:txBody>
      </p:sp>
      <p:grpSp>
        <p:nvGrpSpPr>
          <p:cNvPr id="10" name="Group 9">
            <a:extLst>
              <a:ext uri="{FF2B5EF4-FFF2-40B4-BE49-F238E27FC236}">
                <a16:creationId xmlns:a16="http://schemas.microsoft.com/office/drawing/2014/main" id="{68F03C06-74DB-0092-809F-6DCE5CE643B3}"/>
              </a:ext>
            </a:extLst>
          </p:cNvPr>
          <p:cNvGrpSpPr/>
          <p:nvPr/>
        </p:nvGrpSpPr>
        <p:grpSpPr>
          <a:xfrm>
            <a:off x="934030" y="776634"/>
            <a:ext cx="6042484" cy="4598083"/>
            <a:chOff x="934030" y="776634"/>
            <a:chExt cx="6042484" cy="4598083"/>
          </a:xfrm>
        </p:grpSpPr>
        <p:pic>
          <p:nvPicPr>
            <p:cNvPr id="6" name="Picture 5" descr="A city with mountains in the background&#10;&#10;Description automatically generated">
              <a:extLst>
                <a:ext uri="{FF2B5EF4-FFF2-40B4-BE49-F238E27FC236}">
                  <a16:creationId xmlns:a16="http://schemas.microsoft.com/office/drawing/2014/main" id="{972F25B4-37FA-3F79-8A38-D8331B39BDC4}"/>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5599"/>
                      </a14:imgEffect>
                      <a14:imgEffect>
                        <a14:saturation sat="379000"/>
                      </a14:imgEffect>
                    </a14:imgLayer>
                  </a14:imgProps>
                </a:ext>
              </a:extLst>
            </a:blip>
            <a:stretch>
              <a:fillRect/>
            </a:stretch>
          </p:blipFill>
          <p:spPr>
            <a:xfrm>
              <a:off x="1142229" y="776634"/>
              <a:ext cx="5424523" cy="2888574"/>
            </a:xfrm>
            <a:prstGeom prst="rect">
              <a:avLst/>
            </a:prstGeom>
            <a:ln w="76200">
              <a:solidFill>
                <a:srgbClr val="574E6C"/>
              </a:solidFill>
            </a:ln>
          </p:spPr>
        </p:pic>
        <p:sp>
          <p:nvSpPr>
            <p:cNvPr id="4" name="TextBox 3">
              <a:extLst>
                <a:ext uri="{FF2B5EF4-FFF2-40B4-BE49-F238E27FC236}">
                  <a16:creationId xmlns:a16="http://schemas.microsoft.com/office/drawing/2014/main" id="{6A17F58F-F6C7-D98C-2845-BD73DECD0C75}"/>
                </a:ext>
              </a:extLst>
            </p:cNvPr>
            <p:cNvSpPr txBox="1"/>
            <p:nvPr/>
          </p:nvSpPr>
          <p:spPr>
            <a:xfrm>
              <a:off x="934030" y="3989722"/>
              <a:ext cx="6042484" cy="1384995"/>
            </a:xfrm>
            <a:prstGeom prst="rect">
              <a:avLst/>
            </a:prstGeom>
            <a:noFill/>
            <a:ln>
              <a:solidFill>
                <a:srgbClr val="574E6C"/>
              </a:solidFill>
            </a:ln>
          </p:spPr>
          <p:txBody>
            <a:bodyPr wrap="square" rtlCol="0">
              <a:spAutoFit/>
            </a:bodyPr>
            <a:lstStyle/>
            <a:p>
              <a:pPr algn="ctr"/>
              <a:r>
                <a:rPr lang="en-US" sz="2800" b="1" dirty="0">
                  <a:solidFill>
                    <a:schemeClr val="tx1">
                      <a:lumMod val="65000"/>
                      <a:lumOff val="35000"/>
                    </a:schemeClr>
                  </a:solidFill>
                </a:rPr>
                <a:t>Final Denver Datasets:</a:t>
              </a:r>
            </a:p>
            <a:p>
              <a:pPr algn="ctr"/>
              <a:r>
                <a:rPr lang="en-US" sz="2800" b="1" dirty="0">
                  <a:solidFill>
                    <a:schemeClr val="tx1">
                      <a:lumMod val="65000"/>
                      <a:lumOff val="35000"/>
                    </a:schemeClr>
                  </a:solidFill>
                </a:rPr>
                <a:t>303 Starbucks (Yes, 303)</a:t>
              </a:r>
            </a:p>
            <a:p>
              <a:pPr algn="ctr"/>
              <a:r>
                <a:rPr lang="en-US" sz="2800" b="1" dirty="0">
                  <a:solidFill>
                    <a:schemeClr val="tx1">
                      <a:lumMod val="65000"/>
                      <a:lumOff val="35000"/>
                    </a:schemeClr>
                  </a:solidFill>
                </a:rPr>
                <a:t>5367 Airbnb</a:t>
              </a:r>
              <a:endParaRPr lang="en-US" sz="1600" b="1" dirty="0">
                <a:solidFill>
                  <a:schemeClr val="tx1">
                    <a:lumMod val="65000"/>
                    <a:lumOff val="35000"/>
                  </a:schemeClr>
                </a:solidFill>
              </a:endParaRPr>
            </a:p>
          </p:txBody>
        </p:sp>
      </p:grpSp>
      <p:grpSp>
        <p:nvGrpSpPr>
          <p:cNvPr id="27" name="Group 26">
            <a:extLst>
              <a:ext uri="{FF2B5EF4-FFF2-40B4-BE49-F238E27FC236}">
                <a16:creationId xmlns:a16="http://schemas.microsoft.com/office/drawing/2014/main" id="{57B446FF-8B33-ECC1-347A-789BE0C4EE13}"/>
              </a:ext>
            </a:extLst>
          </p:cNvPr>
          <p:cNvGrpSpPr/>
          <p:nvPr/>
        </p:nvGrpSpPr>
        <p:grpSpPr>
          <a:xfrm>
            <a:off x="0" y="722881"/>
            <a:ext cx="12192000" cy="5308953"/>
            <a:chOff x="0" y="773858"/>
            <a:chExt cx="12203151" cy="5196469"/>
          </a:xfrm>
        </p:grpSpPr>
        <p:sp>
          <p:nvSpPr>
            <p:cNvPr id="28" name="Rectangle 27">
              <a:extLst>
                <a:ext uri="{FF2B5EF4-FFF2-40B4-BE49-F238E27FC236}">
                  <a16:creationId xmlns:a16="http://schemas.microsoft.com/office/drawing/2014/main" id="{AB5C0FAB-8681-F912-82DD-0C354BFCDA8B}"/>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BA031394-D90D-2CB7-5DAB-4D4415342363}"/>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CDCB4AE-73DF-4268-FC2D-BD1BC834046A}"/>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CBFE338-E312-2503-F0A0-AD7BB8C089EF}"/>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Slide Number Placeholder 7">
            <a:extLst>
              <a:ext uri="{FF2B5EF4-FFF2-40B4-BE49-F238E27FC236}">
                <a16:creationId xmlns:a16="http://schemas.microsoft.com/office/drawing/2014/main" id="{BDAF1439-2C26-6BA1-B4A5-0B5D4A24B288}"/>
              </a:ext>
            </a:extLst>
          </p:cNvPr>
          <p:cNvSpPr>
            <a:spLocks noGrp="1"/>
          </p:cNvSpPr>
          <p:nvPr>
            <p:ph type="sldNum" sz="quarter" idx="12"/>
          </p:nvPr>
        </p:nvSpPr>
        <p:spPr/>
        <p:txBody>
          <a:bodyPr/>
          <a:lstStyle/>
          <a:p>
            <a:pPr algn="ctr"/>
            <a:fld id="{213F978F-D8F0-3345-A4D9-395268E2C26E}" type="slidenum">
              <a:rPr lang="en-US" smtClean="0"/>
              <a:pPr algn="ctr"/>
              <a:t>10</a:t>
            </a:fld>
            <a:endParaRPr lang="en-US"/>
          </a:p>
        </p:txBody>
      </p:sp>
      <p:grpSp>
        <p:nvGrpSpPr>
          <p:cNvPr id="11" name="Group 10">
            <a:extLst>
              <a:ext uri="{FF2B5EF4-FFF2-40B4-BE49-F238E27FC236}">
                <a16:creationId xmlns:a16="http://schemas.microsoft.com/office/drawing/2014/main" id="{5BCAC3EE-C0E0-91FA-67EE-75EE6E0F783F}"/>
              </a:ext>
            </a:extLst>
          </p:cNvPr>
          <p:cNvGrpSpPr/>
          <p:nvPr/>
        </p:nvGrpSpPr>
        <p:grpSpPr>
          <a:xfrm>
            <a:off x="5817785" y="1502921"/>
            <a:ext cx="6115050" cy="4502037"/>
            <a:chOff x="5817785" y="1502921"/>
            <a:chExt cx="6115050" cy="4502037"/>
          </a:xfrm>
        </p:grpSpPr>
        <p:pic>
          <p:nvPicPr>
            <p:cNvPr id="2" name="Picture 1" descr="A bridge over a river with a city in the background&#10;&#10;Description automatically generated">
              <a:extLst>
                <a:ext uri="{FF2B5EF4-FFF2-40B4-BE49-F238E27FC236}">
                  <a16:creationId xmlns:a16="http://schemas.microsoft.com/office/drawing/2014/main" id="{BB0365B0-6757-2D4A-B726-CD282376458C}"/>
                </a:ext>
              </a:extLst>
            </p:cNvPr>
            <p:cNvPicPr>
              <a:picLocks noChangeAspect="1"/>
            </p:cNvPicPr>
            <p:nvPr/>
          </p:nvPicPr>
          <p:blipFill>
            <a:blip r:embed="rId5">
              <a:alphaModFix amt="94000"/>
              <a:extLst>
                <a:ext uri="{BEBA8EAE-BF5A-486C-A8C5-ECC9F3942E4B}">
                  <a14:imgProps xmlns:a14="http://schemas.microsoft.com/office/drawing/2010/main">
                    <a14:imgLayer r:embed="rId6">
                      <a14:imgEffect>
                        <a14:sharpenSoften amount="-3000"/>
                      </a14:imgEffect>
                      <a14:imgEffect>
                        <a14:colorTemperature colorTemp="5102"/>
                      </a14:imgEffect>
                      <a14:imgEffect>
                        <a14:saturation sat="96000"/>
                      </a14:imgEffect>
                      <a14:imgEffect>
                        <a14:brightnessContrast bright="12000"/>
                      </a14:imgEffect>
                    </a14:imgLayer>
                  </a14:imgProps>
                </a:ext>
              </a:extLst>
            </a:blip>
            <a:stretch>
              <a:fillRect/>
            </a:stretch>
          </p:blipFill>
          <p:spPr>
            <a:xfrm>
              <a:off x="6286500" y="3327613"/>
              <a:ext cx="5177620" cy="2677345"/>
            </a:xfrm>
            <a:prstGeom prst="rect">
              <a:avLst/>
            </a:prstGeom>
            <a:ln w="76200">
              <a:solidFill>
                <a:srgbClr val="574E6C"/>
              </a:solidFill>
            </a:ln>
          </p:spPr>
        </p:pic>
        <p:sp>
          <p:nvSpPr>
            <p:cNvPr id="7" name="TextBox 6">
              <a:extLst>
                <a:ext uri="{FF2B5EF4-FFF2-40B4-BE49-F238E27FC236}">
                  <a16:creationId xmlns:a16="http://schemas.microsoft.com/office/drawing/2014/main" id="{B4E7B228-1AC9-1844-7CD4-A664A80F1BD1}"/>
                </a:ext>
              </a:extLst>
            </p:cNvPr>
            <p:cNvSpPr txBox="1"/>
            <p:nvPr/>
          </p:nvSpPr>
          <p:spPr>
            <a:xfrm>
              <a:off x="5817785" y="1502921"/>
              <a:ext cx="6115050" cy="1384995"/>
            </a:xfrm>
            <a:prstGeom prst="rect">
              <a:avLst/>
            </a:prstGeom>
            <a:noFill/>
          </p:spPr>
          <p:txBody>
            <a:bodyPr wrap="square">
              <a:spAutoFit/>
            </a:bodyPr>
            <a:lstStyle/>
            <a:p>
              <a:pPr algn="ctr"/>
              <a:r>
                <a:rPr lang="en-US" sz="2800" b="1" dirty="0">
                  <a:solidFill>
                    <a:schemeClr val="tx1">
                      <a:lumMod val="65000"/>
                      <a:lumOff val="35000"/>
                    </a:schemeClr>
                  </a:solidFill>
                </a:rPr>
                <a:t>Final London Datasets:</a:t>
              </a:r>
            </a:p>
            <a:p>
              <a:pPr algn="ctr"/>
              <a:r>
                <a:rPr lang="en-US" sz="2800" b="1" dirty="0">
                  <a:solidFill>
                    <a:schemeClr val="tx1">
                      <a:lumMod val="65000"/>
                      <a:lumOff val="35000"/>
                    </a:schemeClr>
                  </a:solidFill>
                </a:rPr>
                <a:t>256 Starbucks</a:t>
              </a:r>
            </a:p>
            <a:p>
              <a:pPr algn="ctr"/>
              <a:r>
                <a:rPr lang="en-US" sz="2800" b="1" dirty="0">
                  <a:solidFill>
                    <a:schemeClr val="tx1">
                      <a:lumMod val="65000"/>
                      <a:lumOff val="35000"/>
                    </a:schemeClr>
                  </a:solidFill>
                </a:rPr>
                <a:t>88,701 Airbnb</a:t>
              </a:r>
            </a:p>
          </p:txBody>
        </p:sp>
      </p:grpSp>
    </p:spTree>
    <p:extLst>
      <p:ext uri="{BB962C8B-B14F-4D97-AF65-F5344CB8AC3E}">
        <p14:creationId xmlns:p14="http://schemas.microsoft.com/office/powerpoint/2010/main" val="3534940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with circles and dots&#10;&#10;Description automatically generated">
            <a:extLst>
              <a:ext uri="{FF2B5EF4-FFF2-40B4-BE49-F238E27FC236}">
                <a16:creationId xmlns:a16="http://schemas.microsoft.com/office/drawing/2014/main" id="{44B74084-FE29-9E09-1FE2-0FFBE80FDCC8}"/>
              </a:ext>
            </a:extLst>
          </p:cNvPr>
          <p:cNvPicPr>
            <a:picLocks noChangeAspect="1"/>
          </p:cNvPicPr>
          <p:nvPr/>
        </p:nvPicPr>
        <p:blipFill rotWithShape="1">
          <a:blip r:embed="rId3">
            <a:alphaModFix amt="67000"/>
          </a:blip>
          <a:srcRect l="12303" r="7580" b="-1"/>
          <a:stretch/>
        </p:blipFill>
        <p:spPr>
          <a:xfrm>
            <a:off x="1793844" y="1828709"/>
            <a:ext cx="4475881" cy="3200582"/>
          </a:xfrm>
          <a:prstGeom prst="rect">
            <a:avLst/>
          </a:prstGeom>
          <a:solidFill>
            <a:srgbClr val="FFFFFF">
              <a:shade val="85000"/>
            </a:srgbClr>
          </a:solidFill>
          <a:ln w="57150">
            <a:solidFill>
              <a:srgbClr val="574E6C"/>
            </a:solidFill>
          </a:ln>
        </p:spPr>
      </p:pic>
      <p:sp>
        <p:nvSpPr>
          <p:cNvPr id="9" name="AutoShape 2">
            <a:extLst>
              <a:ext uri="{FF2B5EF4-FFF2-40B4-BE49-F238E27FC236}">
                <a16:creationId xmlns:a16="http://schemas.microsoft.com/office/drawing/2014/main" id="{6BBFF506-D154-9DCE-B7F8-181820BF0742}"/>
              </a:ext>
            </a:extLst>
          </p:cNvPr>
          <p:cNvSpPr>
            <a:spLocks noChangeAspect="1" noChangeArrowheads="1"/>
          </p:cNvSpPr>
          <p:nvPr/>
        </p:nvSpPr>
        <p:spPr bwMode="auto">
          <a:xfrm>
            <a:off x="8107333" y="351727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7" name="Group 26">
            <a:extLst>
              <a:ext uri="{FF2B5EF4-FFF2-40B4-BE49-F238E27FC236}">
                <a16:creationId xmlns:a16="http://schemas.microsoft.com/office/drawing/2014/main" id="{57B446FF-8B33-ECC1-347A-789BE0C4EE13}"/>
              </a:ext>
            </a:extLst>
          </p:cNvPr>
          <p:cNvGrpSpPr/>
          <p:nvPr/>
        </p:nvGrpSpPr>
        <p:grpSpPr>
          <a:xfrm>
            <a:off x="0" y="722881"/>
            <a:ext cx="12192000" cy="5196469"/>
            <a:chOff x="0" y="773858"/>
            <a:chExt cx="12203151" cy="5196469"/>
          </a:xfrm>
        </p:grpSpPr>
        <p:sp>
          <p:nvSpPr>
            <p:cNvPr id="28" name="Rectangle 27">
              <a:extLst>
                <a:ext uri="{FF2B5EF4-FFF2-40B4-BE49-F238E27FC236}">
                  <a16:creationId xmlns:a16="http://schemas.microsoft.com/office/drawing/2014/main" id="{AB5C0FAB-8681-F912-82DD-0C354BFCDA8B}"/>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BA031394-D90D-2CB7-5DAB-4D4415342363}"/>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CDCB4AE-73DF-4268-FC2D-BD1BC834046A}"/>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CBFE338-E312-2503-F0A0-AD7BB8C089EF}"/>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097C70DA-5E7B-D525-EF44-E99FDD22A604}"/>
              </a:ext>
            </a:extLst>
          </p:cNvPr>
          <p:cNvSpPr txBox="1"/>
          <p:nvPr/>
        </p:nvSpPr>
        <p:spPr>
          <a:xfrm>
            <a:off x="2394027" y="93552"/>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40" name="Slide Number Placeholder 39">
            <a:extLst>
              <a:ext uri="{FF2B5EF4-FFF2-40B4-BE49-F238E27FC236}">
                <a16:creationId xmlns:a16="http://schemas.microsoft.com/office/drawing/2014/main" id="{CDCF54E9-F377-138A-8EED-824CF6149728}"/>
              </a:ext>
            </a:extLst>
          </p:cNvPr>
          <p:cNvSpPr>
            <a:spLocks noGrp="1"/>
          </p:cNvSpPr>
          <p:nvPr>
            <p:ph type="sldNum" sz="quarter" idx="12"/>
          </p:nvPr>
        </p:nvSpPr>
        <p:spPr/>
        <p:txBody>
          <a:bodyPr/>
          <a:lstStyle/>
          <a:p>
            <a:pPr algn="ctr"/>
            <a:fld id="{213F978F-D8F0-3345-A4D9-395268E2C26E}" type="slidenum">
              <a:rPr lang="en-US" smtClean="0"/>
              <a:pPr algn="ctr"/>
              <a:t>11</a:t>
            </a:fld>
            <a:endParaRPr lang="en-US" dirty="0"/>
          </a:p>
        </p:txBody>
      </p:sp>
      <p:sp>
        <p:nvSpPr>
          <p:cNvPr id="7" name="TextBox 6">
            <a:extLst>
              <a:ext uri="{FF2B5EF4-FFF2-40B4-BE49-F238E27FC236}">
                <a16:creationId xmlns:a16="http://schemas.microsoft.com/office/drawing/2014/main" id="{646AD7FD-46D2-910D-3B68-6E2A4D65E9F8}"/>
              </a:ext>
            </a:extLst>
          </p:cNvPr>
          <p:cNvSpPr txBox="1"/>
          <p:nvPr/>
        </p:nvSpPr>
        <p:spPr>
          <a:xfrm>
            <a:off x="1820576" y="5238745"/>
            <a:ext cx="3826648" cy="523220"/>
          </a:xfrm>
          <a:prstGeom prst="rect">
            <a:avLst/>
          </a:prstGeom>
          <a:solidFill>
            <a:schemeClr val="bg1"/>
          </a:solidFill>
        </p:spPr>
        <p:txBody>
          <a:bodyPr wrap="square" rtlCol="0">
            <a:spAutoFit/>
          </a:bodyPr>
          <a:lstStyle/>
          <a:p>
            <a:pPr algn="ctr"/>
            <a:r>
              <a:rPr lang="en-US" sz="2800" dirty="0">
                <a:solidFill>
                  <a:schemeClr val="tx1">
                    <a:lumMod val="65000"/>
                    <a:lumOff val="35000"/>
                  </a:schemeClr>
                </a:solidFill>
                <a:hlinkClick r:id="rId4">
                  <a:extLst>
                    <a:ext uri="{A12FA001-AC4F-418D-AE19-62706E023703}">
                      <ahyp:hlinkClr xmlns:ahyp="http://schemas.microsoft.com/office/drawing/2018/hyperlinkcolor" val="tx"/>
                    </a:ext>
                  </a:extLst>
                </a:hlinkClick>
              </a:rPr>
              <a:t>District Map Denver</a:t>
            </a:r>
            <a:endParaRPr lang="en-US" sz="2800" dirty="0">
              <a:solidFill>
                <a:schemeClr val="tx1">
                  <a:lumMod val="65000"/>
                  <a:lumOff val="35000"/>
                </a:schemeClr>
              </a:solidFill>
            </a:endParaRPr>
          </a:p>
        </p:txBody>
      </p:sp>
      <p:sp>
        <p:nvSpPr>
          <p:cNvPr id="8" name="TextBox 7">
            <a:extLst>
              <a:ext uri="{FF2B5EF4-FFF2-40B4-BE49-F238E27FC236}">
                <a16:creationId xmlns:a16="http://schemas.microsoft.com/office/drawing/2014/main" id="{55B99BF0-F16B-4F99-62F7-B514DAC6F9A2}"/>
              </a:ext>
            </a:extLst>
          </p:cNvPr>
          <p:cNvSpPr txBox="1"/>
          <p:nvPr/>
        </p:nvSpPr>
        <p:spPr>
          <a:xfrm>
            <a:off x="6544778" y="1601154"/>
            <a:ext cx="4655847" cy="3785652"/>
          </a:xfrm>
          <a:prstGeom prst="rect">
            <a:avLst/>
          </a:prstGeom>
          <a:noFill/>
        </p:spPr>
        <p:txBody>
          <a:bodyPr wrap="square" rtlCol="0">
            <a:spAutoFit/>
          </a:bodyPr>
          <a:lstStyle/>
          <a:p>
            <a:r>
              <a:rPr lang="en-US" sz="2400" b="1" dirty="0">
                <a:solidFill>
                  <a:schemeClr val="tx1">
                    <a:lumMod val="65000"/>
                    <a:lumOff val="35000"/>
                  </a:schemeClr>
                </a:solidFill>
              </a:rPr>
              <a:t>Interactive Map: </a:t>
            </a:r>
          </a:p>
          <a:p>
            <a:r>
              <a:rPr lang="en-US" sz="2400" dirty="0">
                <a:solidFill>
                  <a:schemeClr val="tx1">
                    <a:lumMod val="65000"/>
                    <a:lumOff val="35000"/>
                  </a:schemeClr>
                </a:solidFill>
              </a:rPr>
              <a:t>Aggregates Data</a:t>
            </a:r>
          </a:p>
          <a:p>
            <a:endParaRPr lang="en-US" sz="2400" b="1" dirty="0">
              <a:solidFill>
                <a:schemeClr val="tx1">
                  <a:lumMod val="65000"/>
                  <a:lumOff val="35000"/>
                </a:schemeClr>
              </a:solidFill>
            </a:endParaRPr>
          </a:p>
          <a:p>
            <a:r>
              <a:rPr lang="en-US" sz="2400" b="1" dirty="0">
                <a:solidFill>
                  <a:schemeClr val="tx1">
                    <a:lumMod val="65000"/>
                    <a:lumOff val="35000"/>
                  </a:schemeClr>
                </a:solidFill>
              </a:rPr>
              <a:t>Top 5 Districts:</a:t>
            </a:r>
          </a:p>
          <a:p>
            <a:r>
              <a:rPr lang="en-US" sz="2400" dirty="0">
                <a:solidFill>
                  <a:schemeClr val="tx1">
                    <a:lumMod val="65000"/>
                    <a:lumOff val="35000"/>
                  </a:schemeClr>
                </a:solidFill>
              </a:rPr>
              <a:t>Airbnb uses the Top 5 ”Districts” to rate neighborhoods.  (Hunger Games here we come.)</a:t>
            </a:r>
          </a:p>
          <a:p>
            <a:endParaRPr lang="en-US" sz="2400" b="1" dirty="0">
              <a:solidFill>
                <a:schemeClr val="tx1">
                  <a:lumMod val="65000"/>
                  <a:lumOff val="35000"/>
                </a:schemeClr>
              </a:solidFill>
            </a:endParaRPr>
          </a:p>
          <a:p>
            <a:r>
              <a:rPr lang="en-US" sz="2400" b="1" dirty="0">
                <a:solidFill>
                  <a:schemeClr val="tx1">
                    <a:lumMod val="65000"/>
                    <a:lumOff val="35000"/>
                  </a:schemeClr>
                </a:solidFill>
              </a:rPr>
              <a:t>This Gave us A Sense of What We Could Actually Analyze.</a:t>
            </a:r>
          </a:p>
        </p:txBody>
      </p:sp>
      <p:sp>
        <p:nvSpPr>
          <p:cNvPr id="11" name="TextBox 10">
            <a:extLst>
              <a:ext uri="{FF2B5EF4-FFF2-40B4-BE49-F238E27FC236}">
                <a16:creationId xmlns:a16="http://schemas.microsoft.com/office/drawing/2014/main" id="{F014EC14-03C9-591F-89F0-477F910290B9}"/>
              </a:ext>
            </a:extLst>
          </p:cNvPr>
          <p:cNvSpPr txBox="1"/>
          <p:nvPr/>
        </p:nvSpPr>
        <p:spPr>
          <a:xfrm>
            <a:off x="2353847" y="922727"/>
            <a:ext cx="8827354" cy="523220"/>
          </a:xfrm>
          <a:prstGeom prst="rect">
            <a:avLst/>
          </a:prstGeom>
          <a:noFill/>
        </p:spPr>
        <p:txBody>
          <a:bodyPr wrap="square" rtlCol="0">
            <a:spAutoFit/>
          </a:bodyPr>
          <a:lstStyle/>
          <a:p>
            <a:r>
              <a:rPr lang="en-US" sz="2800" b="1" dirty="0">
                <a:solidFill>
                  <a:schemeClr val="tx1">
                    <a:lumMod val="65000"/>
                    <a:lumOff val="35000"/>
                  </a:schemeClr>
                </a:solidFill>
              </a:rPr>
              <a:t>Very Import First Look –  Denver Data Mapping</a:t>
            </a:r>
          </a:p>
        </p:txBody>
      </p:sp>
    </p:spTree>
    <p:extLst>
      <p:ext uri="{BB962C8B-B14F-4D97-AF65-F5344CB8AC3E}">
        <p14:creationId xmlns:p14="http://schemas.microsoft.com/office/powerpoint/2010/main" val="2835242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with circles and dots&#10;&#10;Description automatically generated">
            <a:extLst>
              <a:ext uri="{FF2B5EF4-FFF2-40B4-BE49-F238E27FC236}">
                <a16:creationId xmlns:a16="http://schemas.microsoft.com/office/drawing/2014/main" id="{44B74084-FE29-9E09-1FE2-0FFBE80FDCC8}"/>
              </a:ext>
            </a:extLst>
          </p:cNvPr>
          <p:cNvPicPr>
            <a:picLocks noChangeAspect="1"/>
          </p:cNvPicPr>
          <p:nvPr/>
        </p:nvPicPr>
        <p:blipFill rotWithShape="1">
          <a:blip r:embed="rId3">
            <a:alphaModFix amt="67000"/>
          </a:blip>
          <a:srcRect l="12303" r="7580" b="-1"/>
          <a:stretch/>
        </p:blipFill>
        <p:spPr>
          <a:xfrm>
            <a:off x="1803701" y="1608713"/>
            <a:ext cx="5017070" cy="3587572"/>
          </a:xfrm>
          <a:prstGeom prst="rect">
            <a:avLst/>
          </a:prstGeom>
          <a:solidFill>
            <a:srgbClr val="FFFFFF">
              <a:shade val="85000"/>
            </a:srgbClr>
          </a:solidFill>
          <a:ln w="57150">
            <a:solidFill>
              <a:srgbClr val="574E6C"/>
            </a:solidFill>
          </a:ln>
        </p:spPr>
      </p:pic>
      <p:sp>
        <p:nvSpPr>
          <p:cNvPr id="9" name="AutoShape 2">
            <a:extLst>
              <a:ext uri="{FF2B5EF4-FFF2-40B4-BE49-F238E27FC236}">
                <a16:creationId xmlns:a16="http://schemas.microsoft.com/office/drawing/2014/main" id="{6BBFF506-D154-9DCE-B7F8-181820BF0742}"/>
              </a:ext>
            </a:extLst>
          </p:cNvPr>
          <p:cNvSpPr>
            <a:spLocks noChangeAspect="1" noChangeArrowheads="1"/>
          </p:cNvSpPr>
          <p:nvPr/>
        </p:nvSpPr>
        <p:spPr bwMode="auto">
          <a:xfrm>
            <a:off x="8107333" y="351727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7" name="Group 26">
            <a:extLst>
              <a:ext uri="{FF2B5EF4-FFF2-40B4-BE49-F238E27FC236}">
                <a16:creationId xmlns:a16="http://schemas.microsoft.com/office/drawing/2014/main" id="{57B446FF-8B33-ECC1-347A-789BE0C4EE13}"/>
              </a:ext>
            </a:extLst>
          </p:cNvPr>
          <p:cNvGrpSpPr/>
          <p:nvPr/>
        </p:nvGrpSpPr>
        <p:grpSpPr>
          <a:xfrm>
            <a:off x="0" y="722881"/>
            <a:ext cx="12192000" cy="5196469"/>
            <a:chOff x="0" y="773858"/>
            <a:chExt cx="12203151" cy="5196469"/>
          </a:xfrm>
        </p:grpSpPr>
        <p:sp>
          <p:nvSpPr>
            <p:cNvPr id="28" name="Rectangle 27">
              <a:extLst>
                <a:ext uri="{FF2B5EF4-FFF2-40B4-BE49-F238E27FC236}">
                  <a16:creationId xmlns:a16="http://schemas.microsoft.com/office/drawing/2014/main" id="{AB5C0FAB-8681-F912-82DD-0C354BFCDA8B}"/>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BA031394-D90D-2CB7-5DAB-4D4415342363}"/>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CDCB4AE-73DF-4268-FC2D-BD1BC834046A}"/>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CBFE338-E312-2503-F0A0-AD7BB8C089EF}"/>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097C70DA-5E7B-D525-EF44-E99FDD22A604}"/>
              </a:ext>
            </a:extLst>
          </p:cNvPr>
          <p:cNvSpPr txBox="1"/>
          <p:nvPr/>
        </p:nvSpPr>
        <p:spPr>
          <a:xfrm>
            <a:off x="2394027" y="93552"/>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a:t>
            </a:r>
          </a:p>
        </p:txBody>
      </p:sp>
      <p:sp>
        <p:nvSpPr>
          <p:cNvPr id="40" name="Slide Number Placeholder 39">
            <a:extLst>
              <a:ext uri="{FF2B5EF4-FFF2-40B4-BE49-F238E27FC236}">
                <a16:creationId xmlns:a16="http://schemas.microsoft.com/office/drawing/2014/main" id="{CDCF54E9-F377-138A-8EED-824CF6149728}"/>
              </a:ext>
            </a:extLst>
          </p:cNvPr>
          <p:cNvSpPr>
            <a:spLocks noGrp="1"/>
          </p:cNvSpPr>
          <p:nvPr>
            <p:ph type="sldNum" sz="quarter" idx="12"/>
          </p:nvPr>
        </p:nvSpPr>
        <p:spPr/>
        <p:txBody>
          <a:bodyPr/>
          <a:lstStyle/>
          <a:p>
            <a:pPr algn="ctr"/>
            <a:fld id="{213F978F-D8F0-3345-A4D9-395268E2C26E}" type="slidenum">
              <a:rPr lang="en-US" smtClean="0"/>
              <a:pPr algn="ctr"/>
              <a:t>12</a:t>
            </a:fld>
            <a:endParaRPr lang="en-US" dirty="0"/>
          </a:p>
        </p:txBody>
      </p:sp>
      <p:sp>
        <p:nvSpPr>
          <p:cNvPr id="11" name="TextBox 10">
            <a:extLst>
              <a:ext uri="{FF2B5EF4-FFF2-40B4-BE49-F238E27FC236}">
                <a16:creationId xmlns:a16="http://schemas.microsoft.com/office/drawing/2014/main" id="{F014EC14-03C9-591F-89F0-477F910290B9}"/>
              </a:ext>
            </a:extLst>
          </p:cNvPr>
          <p:cNvSpPr txBox="1"/>
          <p:nvPr/>
        </p:nvSpPr>
        <p:spPr>
          <a:xfrm>
            <a:off x="4240789" y="922727"/>
            <a:ext cx="6940411" cy="523220"/>
          </a:xfrm>
          <a:prstGeom prst="rect">
            <a:avLst/>
          </a:prstGeom>
          <a:noFill/>
        </p:spPr>
        <p:txBody>
          <a:bodyPr wrap="square" rtlCol="0">
            <a:spAutoFit/>
          </a:bodyPr>
          <a:lstStyle/>
          <a:p>
            <a:r>
              <a:rPr lang="en-US" sz="2800" b="1" dirty="0">
                <a:solidFill>
                  <a:schemeClr val="tx1">
                    <a:lumMod val="65000"/>
                    <a:lumOff val="35000"/>
                  </a:schemeClr>
                </a:solidFill>
              </a:rPr>
              <a:t>London Data Mapping</a:t>
            </a:r>
          </a:p>
        </p:txBody>
      </p:sp>
      <p:sp>
        <p:nvSpPr>
          <p:cNvPr id="12" name="TextBox 11">
            <a:extLst>
              <a:ext uri="{FF2B5EF4-FFF2-40B4-BE49-F238E27FC236}">
                <a16:creationId xmlns:a16="http://schemas.microsoft.com/office/drawing/2014/main" id="{B705B482-045A-9265-E638-4EB87EC07A0D}"/>
              </a:ext>
            </a:extLst>
          </p:cNvPr>
          <p:cNvSpPr txBox="1"/>
          <p:nvPr/>
        </p:nvSpPr>
        <p:spPr>
          <a:xfrm>
            <a:off x="7140598" y="3257076"/>
            <a:ext cx="4143806" cy="1384995"/>
          </a:xfrm>
          <a:prstGeom prst="rect">
            <a:avLst/>
          </a:prstGeom>
          <a:noFill/>
        </p:spPr>
        <p:txBody>
          <a:bodyPr wrap="square" rtlCol="0">
            <a:spAutoFit/>
          </a:bodyPr>
          <a:lstStyle/>
          <a:p>
            <a:r>
              <a:rPr lang="en-US" sz="2800" b="1" dirty="0">
                <a:solidFill>
                  <a:schemeClr val="tx1">
                    <a:lumMod val="65000"/>
                    <a:lumOff val="35000"/>
                  </a:schemeClr>
                </a:solidFill>
              </a:rPr>
              <a:t>Findings:</a:t>
            </a:r>
          </a:p>
          <a:p>
            <a:r>
              <a:rPr lang="en-US" sz="2800" dirty="0">
                <a:solidFill>
                  <a:schemeClr val="tx1">
                    <a:lumMod val="65000"/>
                    <a:lumOff val="35000"/>
                  </a:schemeClr>
                </a:solidFill>
              </a:rPr>
              <a:t>A lot more interesting with more data…</a:t>
            </a:r>
          </a:p>
        </p:txBody>
      </p:sp>
      <p:sp>
        <p:nvSpPr>
          <p:cNvPr id="13" name="TextBox 12">
            <a:extLst>
              <a:ext uri="{FF2B5EF4-FFF2-40B4-BE49-F238E27FC236}">
                <a16:creationId xmlns:a16="http://schemas.microsoft.com/office/drawing/2014/main" id="{E4F2A9E3-8BD0-1CCB-F082-92F155B5794F}"/>
              </a:ext>
            </a:extLst>
          </p:cNvPr>
          <p:cNvSpPr txBox="1"/>
          <p:nvPr/>
        </p:nvSpPr>
        <p:spPr>
          <a:xfrm>
            <a:off x="7171093" y="1823924"/>
            <a:ext cx="3376085" cy="1261884"/>
          </a:xfrm>
          <a:prstGeom prst="rect">
            <a:avLst/>
          </a:prstGeom>
          <a:noFill/>
        </p:spPr>
        <p:txBody>
          <a:bodyPr wrap="square" rtlCol="0">
            <a:spAutoFit/>
          </a:bodyPr>
          <a:lstStyle/>
          <a:p>
            <a:r>
              <a:rPr lang="en-US" sz="2800" b="1" dirty="0">
                <a:solidFill>
                  <a:schemeClr val="tx1">
                    <a:lumMod val="65000"/>
                    <a:lumOff val="35000"/>
                  </a:schemeClr>
                </a:solidFill>
              </a:rPr>
              <a:t>Interactive Map:</a:t>
            </a:r>
            <a:r>
              <a:rPr lang="en-US" sz="2400" b="1" dirty="0">
                <a:solidFill>
                  <a:schemeClr val="tx1">
                    <a:lumMod val="65000"/>
                    <a:lumOff val="35000"/>
                  </a:schemeClr>
                </a:solidFill>
              </a:rPr>
              <a:t> </a:t>
            </a:r>
            <a:r>
              <a:rPr lang="en-US" sz="2400" dirty="0">
                <a:solidFill>
                  <a:schemeClr val="tx1">
                    <a:lumMod val="65000"/>
                    <a:lumOff val="35000"/>
                  </a:schemeClr>
                </a:solidFill>
              </a:rPr>
              <a:t>Aggregates Airbnb and Starbucks Data</a:t>
            </a:r>
          </a:p>
        </p:txBody>
      </p:sp>
      <p:sp>
        <p:nvSpPr>
          <p:cNvPr id="2" name="TextBox 1">
            <a:extLst>
              <a:ext uri="{FF2B5EF4-FFF2-40B4-BE49-F238E27FC236}">
                <a16:creationId xmlns:a16="http://schemas.microsoft.com/office/drawing/2014/main" id="{18AEC14C-B302-FD26-4C2A-A35B05C7BB57}"/>
              </a:ext>
            </a:extLst>
          </p:cNvPr>
          <p:cNvSpPr txBox="1"/>
          <p:nvPr/>
        </p:nvSpPr>
        <p:spPr>
          <a:xfrm>
            <a:off x="2225304" y="5289549"/>
            <a:ext cx="3713668" cy="584775"/>
          </a:xfrm>
          <a:prstGeom prst="rect">
            <a:avLst/>
          </a:prstGeom>
          <a:noFill/>
        </p:spPr>
        <p:txBody>
          <a:bodyPr wrap="square" rtlCol="0">
            <a:spAutoFit/>
          </a:bodyPr>
          <a:lstStyle/>
          <a:p>
            <a:r>
              <a:rPr lang="en-US" sz="3200" b="1" dirty="0">
                <a:solidFill>
                  <a:schemeClr val="tx1">
                    <a:lumMod val="65000"/>
                    <a:lumOff val="35000"/>
                  </a:schemeClr>
                </a:solidFill>
              </a:rPr>
              <a:t>Add London Link</a:t>
            </a:r>
          </a:p>
        </p:txBody>
      </p:sp>
    </p:spTree>
    <p:extLst>
      <p:ext uri="{BB962C8B-B14F-4D97-AF65-F5344CB8AC3E}">
        <p14:creationId xmlns:p14="http://schemas.microsoft.com/office/powerpoint/2010/main" val="3236479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2" name="TextBox 1">
            <a:extLst>
              <a:ext uri="{FF2B5EF4-FFF2-40B4-BE49-F238E27FC236}">
                <a16:creationId xmlns:a16="http://schemas.microsoft.com/office/drawing/2014/main" id="{5A07401C-9680-42EE-F225-3C007CB5FD40}"/>
              </a:ext>
            </a:extLst>
          </p:cNvPr>
          <p:cNvSpPr txBox="1"/>
          <p:nvPr/>
        </p:nvSpPr>
        <p:spPr>
          <a:xfrm>
            <a:off x="2971799" y="1127555"/>
            <a:ext cx="7486651" cy="523220"/>
          </a:xfrm>
          <a:prstGeom prst="rect">
            <a:avLst/>
          </a:prstGeom>
          <a:noFill/>
        </p:spPr>
        <p:txBody>
          <a:bodyPr wrap="square" rtlCol="0">
            <a:spAutoFit/>
          </a:bodyPr>
          <a:lstStyle/>
          <a:p>
            <a:r>
              <a:rPr lang="en-US" sz="2800" b="1" dirty="0">
                <a:solidFill>
                  <a:schemeClr val="tx1">
                    <a:lumMod val="65000"/>
                    <a:lumOff val="35000"/>
                  </a:schemeClr>
                </a:solidFill>
              </a:rPr>
              <a:t>What Does the Airbnb Market Look Like? </a:t>
            </a:r>
          </a:p>
        </p:txBody>
      </p:sp>
      <p:sp>
        <p:nvSpPr>
          <p:cNvPr id="4" name="Rectangle 3">
            <a:extLst>
              <a:ext uri="{FF2B5EF4-FFF2-40B4-BE49-F238E27FC236}">
                <a16:creationId xmlns:a16="http://schemas.microsoft.com/office/drawing/2014/main" id="{909E2711-86F5-26FB-414C-F4C720611286}"/>
              </a:ext>
            </a:extLst>
          </p:cNvPr>
          <p:cNvSpPr/>
          <p:nvPr/>
        </p:nvSpPr>
        <p:spPr>
          <a:xfrm>
            <a:off x="1256547" y="2217831"/>
            <a:ext cx="4357687" cy="42576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5" name="Rectangle 4">
            <a:extLst>
              <a:ext uri="{FF2B5EF4-FFF2-40B4-BE49-F238E27FC236}">
                <a16:creationId xmlns:a16="http://schemas.microsoft.com/office/drawing/2014/main" id="{BF82D890-F337-43CB-153F-FA68A8445B72}"/>
              </a:ext>
            </a:extLst>
          </p:cNvPr>
          <p:cNvSpPr/>
          <p:nvPr/>
        </p:nvSpPr>
        <p:spPr>
          <a:xfrm>
            <a:off x="6577767" y="2217831"/>
            <a:ext cx="4357687" cy="42576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7" name="TextBox 6">
            <a:extLst>
              <a:ext uri="{FF2B5EF4-FFF2-40B4-BE49-F238E27FC236}">
                <a16:creationId xmlns:a16="http://schemas.microsoft.com/office/drawing/2014/main" id="{C00223E4-67B9-5722-1E61-20074F15015C}"/>
              </a:ext>
            </a:extLst>
          </p:cNvPr>
          <p:cNvSpPr txBox="1"/>
          <p:nvPr/>
        </p:nvSpPr>
        <p:spPr>
          <a:xfrm>
            <a:off x="957263" y="3600450"/>
            <a:ext cx="10729912" cy="584775"/>
          </a:xfrm>
          <a:prstGeom prst="rect">
            <a:avLst/>
          </a:prstGeom>
          <a:noFill/>
        </p:spPr>
        <p:txBody>
          <a:bodyPr wrap="square" rtlCol="0">
            <a:spAutoFit/>
          </a:bodyPr>
          <a:lstStyle/>
          <a:p>
            <a:r>
              <a:rPr lang="en-US" sz="3200" b="1" dirty="0">
                <a:solidFill>
                  <a:srgbClr val="FF0000"/>
                </a:solidFill>
              </a:rPr>
              <a:t>Insert Times Series Visualizations (Denver &amp; London), View 1</a:t>
            </a:r>
            <a:endParaRPr lang="en-US" sz="3200" dirty="0">
              <a:solidFill>
                <a:srgbClr val="FF0000"/>
              </a:solidFill>
            </a:endParaRPr>
          </a:p>
        </p:txBody>
      </p:sp>
    </p:spTree>
    <p:extLst>
      <p:ext uri="{BB962C8B-B14F-4D97-AF65-F5344CB8AC3E}">
        <p14:creationId xmlns:p14="http://schemas.microsoft.com/office/powerpoint/2010/main" val="1592307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2" name="TextBox 1">
            <a:extLst>
              <a:ext uri="{FF2B5EF4-FFF2-40B4-BE49-F238E27FC236}">
                <a16:creationId xmlns:a16="http://schemas.microsoft.com/office/drawing/2014/main" id="{5A07401C-9680-42EE-F225-3C007CB5FD40}"/>
              </a:ext>
            </a:extLst>
          </p:cNvPr>
          <p:cNvSpPr txBox="1"/>
          <p:nvPr/>
        </p:nvSpPr>
        <p:spPr>
          <a:xfrm>
            <a:off x="3435389" y="969318"/>
            <a:ext cx="7486651" cy="523220"/>
          </a:xfrm>
          <a:prstGeom prst="rect">
            <a:avLst/>
          </a:prstGeom>
          <a:noFill/>
        </p:spPr>
        <p:txBody>
          <a:bodyPr wrap="square" rtlCol="0">
            <a:spAutoFit/>
          </a:bodyPr>
          <a:lstStyle/>
          <a:p>
            <a:r>
              <a:rPr lang="en-US" sz="2800" b="1" dirty="0">
                <a:solidFill>
                  <a:schemeClr val="tx1">
                    <a:lumMod val="65000"/>
                    <a:lumOff val="35000"/>
                  </a:schemeClr>
                </a:solidFill>
              </a:rPr>
              <a:t>Is the Airbnb Market Still Growing?</a:t>
            </a:r>
          </a:p>
        </p:txBody>
      </p:sp>
      <p:sp>
        <p:nvSpPr>
          <p:cNvPr id="4" name="Rectangle 3">
            <a:extLst>
              <a:ext uri="{FF2B5EF4-FFF2-40B4-BE49-F238E27FC236}">
                <a16:creationId xmlns:a16="http://schemas.microsoft.com/office/drawing/2014/main" id="{909E2711-86F5-26FB-414C-F4C720611286}"/>
              </a:ext>
            </a:extLst>
          </p:cNvPr>
          <p:cNvSpPr/>
          <p:nvPr/>
        </p:nvSpPr>
        <p:spPr>
          <a:xfrm>
            <a:off x="1256547" y="2217831"/>
            <a:ext cx="4357687" cy="42576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5" name="Rectangle 4">
            <a:extLst>
              <a:ext uri="{FF2B5EF4-FFF2-40B4-BE49-F238E27FC236}">
                <a16:creationId xmlns:a16="http://schemas.microsoft.com/office/drawing/2014/main" id="{BF82D890-F337-43CB-153F-FA68A8445B72}"/>
              </a:ext>
            </a:extLst>
          </p:cNvPr>
          <p:cNvSpPr/>
          <p:nvPr/>
        </p:nvSpPr>
        <p:spPr>
          <a:xfrm>
            <a:off x="6577767" y="2217831"/>
            <a:ext cx="4357687" cy="42576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350102A4-D74D-1958-A569-001D1BB3CE0D}"/>
              </a:ext>
            </a:extLst>
          </p:cNvPr>
          <p:cNvSpPr txBox="1"/>
          <p:nvPr/>
        </p:nvSpPr>
        <p:spPr>
          <a:xfrm>
            <a:off x="957263" y="3600450"/>
            <a:ext cx="10729912" cy="584775"/>
          </a:xfrm>
          <a:prstGeom prst="rect">
            <a:avLst/>
          </a:prstGeom>
          <a:noFill/>
        </p:spPr>
        <p:txBody>
          <a:bodyPr wrap="square" rtlCol="0">
            <a:spAutoFit/>
          </a:bodyPr>
          <a:lstStyle/>
          <a:p>
            <a:r>
              <a:rPr lang="en-US" sz="3200" b="1" dirty="0">
                <a:solidFill>
                  <a:srgbClr val="FF0000"/>
                </a:solidFill>
              </a:rPr>
              <a:t>Insert Times Series Visualizations (Denver &amp; London), View 2</a:t>
            </a:r>
            <a:endParaRPr lang="en-US" sz="3200" dirty="0">
              <a:solidFill>
                <a:srgbClr val="FF0000"/>
              </a:solidFill>
            </a:endParaRPr>
          </a:p>
        </p:txBody>
      </p:sp>
    </p:spTree>
    <p:extLst>
      <p:ext uri="{BB962C8B-B14F-4D97-AF65-F5344CB8AC3E}">
        <p14:creationId xmlns:p14="http://schemas.microsoft.com/office/powerpoint/2010/main" val="550823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76068"/>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7" name="TextBox 6">
            <a:extLst>
              <a:ext uri="{FF2B5EF4-FFF2-40B4-BE49-F238E27FC236}">
                <a16:creationId xmlns:a16="http://schemas.microsoft.com/office/drawing/2014/main" id="{9E501023-D921-8F11-774E-88FE65509079}"/>
              </a:ext>
            </a:extLst>
          </p:cNvPr>
          <p:cNvSpPr txBox="1"/>
          <p:nvPr/>
        </p:nvSpPr>
        <p:spPr>
          <a:xfrm>
            <a:off x="3085531" y="919819"/>
            <a:ext cx="6069952" cy="523220"/>
          </a:xfrm>
          <a:prstGeom prst="rect">
            <a:avLst/>
          </a:prstGeom>
          <a:noFill/>
        </p:spPr>
        <p:txBody>
          <a:bodyPr wrap="square" rtlCol="0">
            <a:spAutoFit/>
          </a:bodyPr>
          <a:lstStyle/>
          <a:p>
            <a:r>
              <a:rPr lang="en-US" sz="2800" dirty="0">
                <a:solidFill>
                  <a:schemeClr val="tx1">
                    <a:lumMod val="65000"/>
                    <a:lumOff val="35000"/>
                  </a:schemeClr>
                </a:solidFill>
              </a:rPr>
              <a:t>What is the Forecast for New </a:t>
            </a:r>
            <a:r>
              <a:rPr lang="en-US" sz="2800" dirty="0" err="1">
                <a:solidFill>
                  <a:schemeClr val="tx1">
                    <a:lumMod val="65000"/>
                    <a:lumOff val="35000"/>
                  </a:schemeClr>
                </a:solidFill>
              </a:rPr>
              <a:t>Airbnbs</a:t>
            </a:r>
            <a:r>
              <a:rPr lang="en-US" sz="2800" dirty="0">
                <a:solidFill>
                  <a:schemeClr val="tx1">
                    <a:lumMod val="65000"/>
                    <a:lumOff val="35000"/>
                  </a:schemeClr>
                </a:solidFill>
              </a:rPr>
              <a:t>?</a:t>
            </a:r>
          </a:p>
        </p:txBody>
      </p:sp>
      <p:pic>
        <p:nvPicPr>
          <p:cNvPr id="8" name="Picture 7">
            <a:extLst>
              <a:ext uri="{FF2B5EF4-FFF2-40B4-BE49-F238E27FC236}">
                <a16:creationId xmlns:a16="http://schemas.microsoft.com/office/drawing/2014/main" id="{F0B6287C-22E9-DAD0-9F52-263638E40339}"/>
              </a:ext>
            </a:extLst>
          </p:cNvPr>
          <p:cNvPicPr>
            <a:picLocks noChangeAspect="1"/>
          </p:cNvPicPr>
          <p:nvPr/>
        </p:nvPicPr>
        <p:blipFill>
          <a:blip r:embed="rId3"/>
          <a:stretch>
            <a:fillRect/>
          </a:stretch>
        </p:blipFill>
        <p:spPr>
          <a:xfrm>
            <a:off x="6224592" y="1837873"/>
            <a:ext cx="5799574" cy="3577088"/>
          </a:xfrm>
          <a:prstGeom prst="rect">
            <a:avLst/>
          </a:prstGeom>
          <a:ln w="57150">
            <a:solidFill>
              <a:srgbClr val="574E6C"/>
            </a:solidFill>
          </a:ln>
        </p:spPr>
      </p:pic>
      <p:pic>
        <p:nvPicPr>
          <p:cNvPr id="2" name="Picture 1">
            <a:extLst>
              <a:ext uri="{FF2B5EF4-FFF2-40B4-BE49-F238E27FC236}">
                <a16:creationId xmlns:a16="http://schemas.microsoft.com/office/drawing/2014/main" id="{5E03D922-AEE2-8AA3-0608-1BF237B2C041}"/>
              </a:ext>
            </a:extLst>
          </p:cNvPr>
          <p:cNvPicPr>
            <a:picLocks noChangeAspect="1"/>
          </p:cNvPicPr>
          <p:nvPr/>
        </p:nvPicPr>
        <p:blipFill>
          <a:blip r:embed="rId4"/>
          <a:stretch>
            <a:fillRect/>
          </a:stretch>
        </p:blipFill>
        <p:spPr>
          <a:xfrm>
            <a:off x="185744" y="1837873"/>
            <a:ext cx="5799574" cy="3577088"/>
          </a:xfrm>
          <a:prstGeom prst="rect">
            <a:avLst/>
          </a:prstGeom>
          <a:ln w="57150">
            <a:solidFill>
              <a:srgbClr val="574E6C"/>
            </a:solidFill>
          </a:ln>
        </p:spPr>
      </p:pic>
    </p:spTree>
    <p:extLst>
      <p:ext uri="{BB962C8B-B14F-4D97-AF65-F5344CB8AC3E}">
        <p14:creationId xmlns:p14="http://schemas.microsoft.com/office/powerpoint/2010/main" val="1651784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7" name="TextBox 6">
            <a:extLst>
              <a:ext uri="{FF2B5EF4-FFF2-40B4-BE49-F238E27FC236}">
                <a16:creationId xmlns:a16="http://schemas.microsoft.com/office/drawing/2014/main" id="{9E501023-D921-8F11-774E-88FE65509079}"/>
              </a:ext>
            </a:extLst>
          </p:cNvPr>
          <p:cNvSpPr txBox="1"/>
          <p:nvPr/>
        </p:nvSpPr>
        <p:spPr>
          <a:xfrm>
            <a:off x="3435389" y="919816"/>
            <a:ext cx="6189058" cy="523220"/>
          </a:xfrm>
          <a:prstGeom prst="rect">
            <a:avLst/>
          </a:prstGeom>
          <a:noFill/>
        </p:spPr>
        <p:txBody>
          <a:bodyPr wrap="square" rtlCol="0">
            <a:spAutoFit/>
          </a:bodyPr>
          <a:lstStyle/>
          <a:p>
            <a:r>
              <a:rPr lang="en-US" sz="2800" dirty="0">
                <a:solidFill>
                  <a:schemeClr val="tx1">
                    <a:lumMod val="65000"/>
                    <a:lumOff val="35000"/>
                  </a:schemeClr>
                </a:solidFill>
              </a:rPr>
              <a:t>What is the Forecast for  Total </a:t>
            </a:r>
            <a:r>
              <a:rPr lang="en-US" sz="2800" dirty="0" err="1">
                <a:solidFill>
                  <a:schemeClr val="tx1">
                    <a:lumMod val="65000"/>
                    <a:lumOff val="35000"/>
                  </a:schemeClr>
                </a:solidFill>
              </a:rPr>
              <a:t>Airbnbs</a:t>
            </a:r>
            <a:r>
              <a:rPr lang="en-US" sz="2800" dirty="0">
                <a:solidFill>
                  <a:schemeClr val="tx1">
                    <a:lumMod val="65000"/>
                    <a:lumOff val="35000"/>
                  </a:schemeClr>
                </a:solidFill>
              </a:rPr>
              <a:t>?</a:t>
            </a:r>
          </a:p>
        </p:txBody>
      </p:sp>
      <p:pic>
        <p:nvPicPr>
          <p:cNvPr id="4" name="Picture 3">
            <a:extLst>
              <a:ext uri="{FF2B5EF4-FFF2-40B4-BE49-F238E27FC236}">
                <a16:creationId xmlns:a16="http://schemas.microsoft.com/office/drawing/2014/main" id="{E810FE01-519F-6ABF-43CA-FBC115B7EE68}"/>
              </a:ext>
            </a:extLst>
          </p:cNvPr>
          <p:cNvPicPr>
            <a:picLocks noChangeAspect="1"/>
          </p:cNvPicPr>
          <p:nvPr/>
        </p:nvPicPr>
        <p:blipFill>
          <a:blip r:embed="rId3"/>
          <a:stretch>
            <a:fillRect/>
          </a:stretch>
        </p:blipFill>
        <p:spPr>
          <a:xfrm>
            <a:off x="6522211" y="2017891"/>
            <a:ext cx="5321220" cy="3282046"/>
          </a:xfrm>
          <a:prstGeom prst="rect">
            <a:avLst/>
          </a:prstGeom>
          <a:ln w="57150">
            <a:solidFill>
              <a:srgbClr val="574E6C"/>
            </a:solidFill>
          </a:ln>
        </p:spPr>
      </p:pic>
      <p:pic>
        <p:nvPicPr>
          <p:cNvPr id="5" name="Picture 4">
            <a:extLst>
              <a:ext uri="{FF2B5EF4-FFF2-40B4-BE49-F238E27FC236}">
                <a16:creationId xmlns:a16="http://schemas.microsoft.com/office/drawing/2014/main" id="{4CB35BC3-CBFB-35B0-61CD-B36A740CFAD8}"/>
              </a:ext>
            </a:extLst>
          </p:cNvPr>
          <p:cNvPicPr>
            <a:picLocks noChangeAspect="1"/>
          </p:cNvPicPr>
          <p:nvPr/>
        </p:nvPicPr>
        <p:blipFill>
          <a:blip r:embed="rId4"/>
          <a:stretch>
            <a:fillRect/>
          </a:stretch>
        </p:blipFill>
        <p:spPr>
          <a:xfrm>
            <a:off x="552449" y="2017891"/>
            <a:ext cx="5321221" cy="3278731"/>
          </a:xfrm>
          <a:prstGeom prst="rect">
            <a:avLst/>
          </a:prstGeom>
          <a:ln w="57150">
            <a:solidFill>
              <a:srgbClr val="574E6C"/>
            </a:solidFill>
          </a:ln>
        </p:spPr>
      </p:pic>
    </p:spTree>
    <p:extLst>
      <p:ext uri="{BB962C8B-B14F-4D97-AF65-F5344CB8AC3E}">
        <p14:creationId xmlns:p14="http://schemas.microsoft.com/office/powerpoint/2010/main" val="4785580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a:t>
            </a:r>
          </a:p>
        </p:txBody>
      </p:sp>
      <p:sp>
        <p:nvSpPr>
          <p:cNvPr id="6" name="TextBox 5">
            <a:extLst>
              <a:ext uri="{FF2B5EF4-FFF2-40B4-BE49-F238E27FC236}">
                <a16:creationId xmlns:a16="http://schemas.microsoft.com/office/drawing/2014/main" id="{40FABDF3-074E-275F-9C48-832947262854}"/>
              </a:ext>
            </a:extLst>
          </p:cNvPr>
          <p:cNvSpPr txBox="1"/>
          <p:nvPr/>
        </p:nvSpPr>
        <p:spPr>
          <a:xfrm>
            <a:off x="1831241" y="898116"/>
            <a:ext cx="9819588" cy="523220"/>
          </a:xfrm>
          <a:prstGeom prst="rect">
            <a:avLst/>
          </a:prstGeom>
          <a:noFill/>
        </p:spPr>
        <p:txBody>
          <a:bodyPr wrap="square">
            <a:spAutoFit/>
          </a:bodyPr>
          <a:lstStyle/>
          <a:p>
            <a:r>
              <a:rPr lang="en-US" sz="2800" b="1" dirty="0">
                <a:solidFill>
                  <a:schemeClr val="tx1">
                    <a:lumMod val="65000"/>
                    <a:lumOff val="35000"/>
                  </a:schemeClr>
                </a:solidFill>
              </a:rPr>
              <a:t>How Do Top Airbnb Reviews Relate to Starbucks Proximity?</a:t>
            </a:r>
          </a:p>
        </p:txBody>
      </p:sp>
      <p:pic>
        <p:nvPicPr>
          <p:cNvPr id="7" name="Picture 6">
            <a:extLst>
              <a:ext uri="{FF2B5EF4-FFF2-40B4-BE49-F238E27FC236}">
                <a16:creationId xmlns:a16="http://schemas.microsoft.com/office/drawing/2014/main" id="{A7B5F651-0E1D-55A8-1BC5-50180BA10E13}"/>
              </a:ext>
            </a:extLst>
          </p:cNvPr>
          <p:cNvPicPr>
            <a:picLocks noChangeAspect="1"/>
          </p:cNvPicPr>
          <p:nvPr/>
        </p:nvPicPr>
        <p:blipFill>
          <a:blip r:embed="rId3"/>
          <a:stretch>
            <a:fillRect/>
          </a:stretch>
        </p:blipFill>
        <p:spPr>
          <a:xfrm>
            <a:off x="241854" y="1917880"/>
            <a:ext cx="5684029" cy="3022240"/>
          </a:xfrm>
          <a:prstGeom prst="rect">
            <a:avLst/>
          </a:prstGeom>
          <a:ln w="57150">
            <a:solidFill>
              <a:srgbClr val="574E6C"/>
            </a:solidFill>
          </a:ln>
        </p:spPr>
      </p:pic>
      <p:pic>
        <p:nvPicPr>
          <p:cNvPr id="8" name="Picture 7">
            <a:extLst>
              <a:ext uri="{FF2B5EF4-FFF2-40B4-BE49-F238E27FC236}">
                <a16:creationId xmlns:a16="http://schemas.microsoft.com/office/drawing/2014/main" id="{3A7CBDEE-8607-8A4F-4C7A-4C07043D3160}"/>
              </a:ext>
            </a:extLst>
          </p:cNvPr>
          <p:cNvPicPr>
            <a:picLocks noChangeAspect="1"/>
          </p:cNvPicPr>
          <p:nvPr/>
        </p:nvPicPr>
        <p:blipFill>
          <a:blip r:embed="rId4"/>
          <a:stretch>
            <a:fillRect/>
          </a:stretch>
        </p:blipFill>
        <p:spPr>
          <a:xfrm>
            <a:off x="6369371" y="1917880"/>
            <a:ext cx="5639666" cy="3022240"/>
          </a:xfrm>
          <a:prstGeom prst="rect">
            <a:avLst/>
          </a:prstGeom>
          <a:ln w="57150">
            <a:solidFill>
              <a:srgbClr val="574E6C"/>
            </a:solidFill>
          </a:ln>
        </p:spPr>
      </p:pic>
      <p:sp>
        <p:nvSpPr>
          <p:cNvPr id="11" name="Oval 10">
            <a:extLst>
              <a:ext uri="{FF2B5EF4-FFF2-40B4-BE49-F238E27FC236}">
                <a16:creationId xmlns:a16="http://schemas.microsoft.com/office/drawing/2014/main" id="{EA7DCE9F-B4A0-422C-5015-8F68F34699BC}"/>
              </a:ext>
            </a:extLst>
          </p:cNvPr>
          <p:cNvSpPr/>
          <p:nvPr/>
        </p:nvSpPr>
        <p:spPr>
          <a:xfrm>
            <a:off x="2572719" y="2119358"/>
            <a:ext cx="1363851" cy="1511120"/>
          </a:xfrm>
          <a:prstGeom prst="ellipse">
            <a:avLst/>
          </a:prstGeom>
          <a:noFill/>
          <a:ln w="34925">
            <a:solidFill>
              <a:srgbClr val="C00000"/>
            </a:solidFill>
          </a:ln>
          <a:effectLst>
            <a:glow rad="63500">
              <a:schemeClr val="accent2">
                <a:satMod val="175000"/>
                <a:alpha val="40000"/>
              </a:schemeClr>
            </a:glow>
            <a:outerShdw blurRad="50800" dist="50800" dir="5400000" algn="ctr" rotWithShape="0">
              <a:srgbClr val="000000">
                <a:alpha val="27000"/>
              </a:srgbClr>
            </a:outerShdw>
            <a:reflection endPos="0" dist="50800" dir="5400000" sy="-100000" algn="bl" rotWithShape="0"/>
            <a:softEdge rad="43939"/>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BD8DB4B-93DB-AF5F-FD0F-9BCAF2396495}"/>
              </a:ext>
            </a:extLst>
          </p:cNvPr>
          <p:cNvSpPr/>
          <p:nvPr/>
        </p:nvSpPr>
        <p:spPr>
          <a:xfrm>
            <a:off x="2316996" y="1700939"/>
            <a:ext cx="1875295" cy="3859078"/>
          </a:xfrm>
          <a:prstGeom prst="rect">
            <a:avLst/>
          </a:prstGeom>
          <a:noFill/>
          <a:ln w="38100">
            <a:solidFill>
              <a:srgbClr val="574E6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110A67E-1AFB-DE88-B2CC-844B3F313EAE}"/>
              </a:ext>
            </a:extLst>
          </p:cNvPr>
          <p:cNvSpPr txBox="1"/>
          <p:nvPr/>
        </p:nvSpPr>
        <p:spPr>
          <a:xfrm>
            <a:off x="503060" y="6166932"/>
            <a:ext cx="11185880" cy="461665"/>
          </a:xfrm>
          <a:prstGeom prst="rect">
            <a:avLst/>
          </a:prstGeom>
          <a:noFill/>
        </p:spPr>
        <p:txBody>
          <a:bodyPr wrap="square" rtlCol="0">
            <a:spAutoFit/>
          </a:bodyPr>
          <a:lstStyle/>
          <a:p>
            <a:r>
              <a:rPr lang="en-US" sz="2400" b="1" dirty="0">
                <a:solidFill>
                  <a:schemeClr val="tx1">
                    <a:lumMod val="65000"/>
                    <a:lumOff val="35000"/>
                  </a:schemeClr>
                </a:solidFill>
              </a:rPr>
              <a:t>The Denver Market Seems to Suggest that There is a Sweet Spot for Good Reviews</a:t>
            </a:r>
          </a:p>
        </p:txBody>
      </p:sp>
    </p:spTree>
    <p:extLst>
      <p:ext uri="{BB962C8B-B14F-4D97-AF65-F5344CB8AC3E}">
        <p14:creationId xmlns:p14="http://schemas.microsoft.com/office/powerpoint/2010/main" val="1329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pic>
        <p:nvPicPr>
          <p:cNvPr id="2" name="Picture 1">
            <a:extLst>
              <a:ext uri="{FF2B5EF4-FFF2-40B4-BE49-F238E27FC236}">
                <a16:creationId xmlns:a16="http://schemas.microsoft.com/office/drawing/2014/main" id="{DAF6940B-2BDA-144D-6684-B2289757AEC7}"/>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Layer>
                </a14:imgProps>
              </a:ext>
            </a:extLst>
          </a:blip>
          <a:stretch>
            <a:fillRect/>
          </a:stretch>
        </p:blipFill>
        <p:spPr>
          <a:xfrm>
            <a:off x="6372056" y="1776136"/>
            <a:ext cx="5620200" cy="3072226"/>
          </a:xfrm>
          <a:prstGeom prst="rect">
            <a:avLst/>
          </a:prstGeom>
          <a:ln w="57150">
            <a:solidFill>
              <a:srgbClr val="574E6C"/>
            </a:solidFill>
          </a:ln>
        </p:spPr>
      </p:pic>
      <p:pic>
        <p:nvPicPr>
          <p:cNvPr id="4" name="Picture 3">
            <a:extLst>
              <a:ext uri="{FF2B5EF4-FFF2-40B4-BE49-F238E27FC236}">
                <a16:creationId xmlns:a16="http://schemas.microsoft.com/office/drawing/2014/main" id="{05ABC3C2-4354-3872-1EE8-DE0C8544F006}"/>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saturation sat="126000"/>
                    </a14:imgEffect>
                  </a14:imgLayer>
                </a14:imgProps>
              </a:ext>
            </a:extLst>
          </a:blip>
          <a:stretch>
            <a:fillRect/>
          </a:stretch>
        </p:blipFill>
        <p:spPr>
          <a:xfrm>
            <a:off x="331806" y="1776136"/>
            <a:ext cx="5620200" cy="3072226"/>
          </a:xfrm>
          <a:prstGeom prst="rect">
            <a:avLst/>
          </a:prstGeom>
          <a:ln w="57150">
            <a:solidFill>
              <a:srgbClr val="574E6C"/>
            </a:solidFill>
          </a:ln>
        </p:spPr>
      </p:pic>
      <p:sp>
        <p:nvSpPr>
          <p:cNvPr id="5" name="TextBox 4">
            <a:extLst>
              <a:ext uri="{FF2B5EF4-FFF2-40B4-BE49-F238E27FC236}">
                <a16:creationId xmlns:a16="http://schemas.microsoft.com/office/drawing/2014/main" id="{66FDCC1E-E592-0A14-DB68-B5FA959B1E33}"/>
              </a:ext>
            </a:extLst>
          </p:cNvPr>
          <p:cNvSpPr txBox="1"/>
          <p:nvPr/>
        </p:nvSpPr>
        <p:spPr>
          <a:xfrm>
            <a:off x="1166199" y="901287"/>
            <a:ext cx="10826057" cy="523220"/>
          </a:xfrm>
          <a:prstGeom prst="rect">
            <a:avLst/>
          </a:prstGeom>
          <a:noFill/>
        </p:spPr>
        <p:txBody>
          <a:bodyPr wrap="square" rtlCol="0">
            <a:spAutoFit/>
          </a:bodyPr>
          <a:lstStyle/>
          <a:p>
            <a:r>
              <a:rPr lang="en-US" sz="2800" dirty="0">
                <a:solidFill>
                  <a:schemeClr val="tx1">
                    <a:lumMod val="65000"/>
                    <a:lumOff val="35000"/>
                  </a:schemeClr>
                </a:solidFill>
              </a:rPr>
              <a:t>Is There A Relationship Between Airbnb Cost &amp; Starbucks Proximity?</a:t>
            </a:r>
          </a:p>
        </p:txBody>
      </p:sp>
      <p:sp>
        <p:nvSpPr>
          <p:cNvPr id="6" name="TextBox 5">
            <a:extLst>
              <a:ext uri="{FF2B5EF4-FFF2-40B4-BE49-F238E27FC236}">
                <a16:creationId xmlns:a16="http://schemas.microsoft.com/office/drawing/2014/main" id="{F4A44AD7-1318-99AE-66AE-1C954C31CA1D}"/>
              </a:ext>
            </a:extLst>
          </p:cNvPr>
          <p:cNvSpPr txBox="1"/>
          <p:nvPr/>
        </p:nvSpPr>
        <p:spPr>
          <a:xfrm>
            <a:off x="959028" y="5696265"/>
            <a:ext cx="10826056" cy="830997"/>
          </a:xfrm>
          <a:prstGeom prst="rect">
            <a:avLst/>
          </a:prstGeom>
          <a:noFill/>
        </p:spPr>
        <p:txBody>
          <a:bodyPr wrap="square" rtlCol="0">
            <a:spAutoFit/>
          </a:bodyPr>
          <a:lstStyle/>
          <a:p>
            <a:pPr algn="ctr"/>
            <a:r>
              <a:rPr lang="en-US" sz="2400" b="1" dirty="0">
                <a:solidFill>
                  <a:schemeClr val="tx1">
                    <a:lumMod val="65000"/>
                    <a:lumOff val="35000"/>
                  </a:schemeClr>
                </a:solidFill>
              </a:rPr>
              <a:t>Yes, the more expensive the stay, the more Starbucks locations are within walking distance (approximately 5 locations within ½ a mile).</a:t>
            </a:r>
          </a:p>
        </p:txBody>
      </p:sp>
    </p:spTree>
    <p:extLst>
      <p:ext uri="{BB962C8B-B14F-4D97-AF65-F5344CB8AC3E}">
        <p14:creationId xmlns:p14="http://schemas.microsoft.com/office/powerpoint/2010/main" val="39858762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002C99E-ED2F-49E3-9C56-362F5F07D0CF}"/>
              </a:ext>
            </a:extLst>
          </p:cNvPr>
          <p:cNvSpPr txBox="1"/>
          <p:nvPr/>
        </p:nvSpPr>
        <p:spPr>
          <a:xfrm>
            <a:off x="2408314" y="76550"/>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a:t>
            </a:r>
          </a:p>
        </p:txBody>
      </p:sp>
      <p:sp>
        <p:nvSpPr>
          <p:cNvPr id="2" name="TextBox 1">
            <a:extLst>
              <a:ext uri="{FF2B5EF4-FFF2-40B4-BE49-F238E27FC236}">
                <a16:creationId xmlns:a16="http://schemas.microsoft.com/office/drawing/2014/main" id="{36926692-F45E-2184-8AED-228DF49853DA}"/>
              </a:ext>
            </a:extLst>
          </p:cNvPr>
          <p:cNvSpPr txBox="1"/>
          <p:nvPr/>
        </p:nvSpPr>
        <p:spPr>
          <a:xfrm>
            <a:off x="1450883" y="1466298"/>
            <a:ext cx="9011264" cy="3539430"/>
          </a:xfrm>
          <a:prstGeom prst="rect">
            <a:avLst/>
          </a:prstGeom>
          <a:noFill/>
        </p:spPr>
        <p:txBody>
          <a:bodyPr wrap="square" rtlCol="0">
            <a:spAutoFit/>
          </a:bodyPr>
          <a:lstStyle/>
          <a:p>
            <a:r>
              <a:rPr lang="en-US" sz="3200" b="1" dirty="0">
                <a:solidFill>
                  <a:schemeClr val="tx1">
                    <a:lumMod val="75000"/>
                    <a:lumOff val="25000"/>
                  </a:schemeClr>
                </a:solidFill>
              </a:rPr>
              <a:t>Question:	Are There Any “Obvious” Opportunities</a:t>
            </a:r>
          </a:p>
          <a:p>
            <a:r>
              <a:rPr lang="en-US" sz="3200" b="1" dirty="0">
                <a:solidFill>
                  <a:schemeClr val="tx1">
                    <a:lumMod val="75000"/>
                    <a:lumOff val="25000"/>
                  </a:schemeClr>
                </a:solidFill>
              </a:rPr>
              <a:t>				Due to High Density of Starbucks and</a:t>
            </a:r>
          </a:p>
          <a:p>
            <a:r>
              <a:rPr lang="en-US" sz="3200" b="1" dirty="0">
                <a:solidFill>
                  <a:schemeClr val="tx1">
                    <a:lumMod val="75000"/>
                    <a:lumOff val="25000"/>
                  </a:schemeClr>
                </a:solidFill>
              </a:rPr>
              <a:t>				Low Density of Airbnb?</a:t>
            </a:r>
          </a:p>
          <a:p>
            <a:endParaRPr lang="en-US" sz="3200" b="1" dirty="0">
              <a:solidFill>
                <a:schemeClr val="tx1">
                  <a:lumMod val="75000"/>
                  <a:lumOff val="25000"/>
                </a:schemeClr>
              </a:solidFill>
            </a:endParaRPr>
          </a:p>
          <a:p>
            <a:r>
              <a:rPr lang="en-US" sz="3200" b="1" i="1" dirty="0">
                <a:solidFill>
                  <a:schemeClr val="accent6"/>
                </a:solidFill>
              </a:rPr>
              <a:t>We discussed doing a “visual” estimation of this using Matt’s Heat Map. Here would be a good place to link to it.</a:t>
            </a:r>
          </a:p>
        </p:txBody>
      </p:sp>
    </p:spTree>
    <p:extLst>
      <p:ext uri="{BB962C8B-B14F-4D97-AF65-F5344CB8AC3E}">
        <p14:creationId xmlns:p14="http://schemas.microsoft.com/office/powerpoint/2010/main" val="2421307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extBox 8">
            <a:extLst>
              <a:ext uri="{FF2B5EF4-FFF2-40B4-BE49-F238E27FC236}">
                <a16:creationId xmlns:a16="http://schemas.microsoft.com/office/drawing/2014/main" id="{C253A38F-5E89-64A9-ED0A-2DA62433EFEB}"/>
              </a:ext>
            </a:extLst>
          </p:cNvPr>
          <p:cNvGraphicFramePr/>
          <p:nvPr>
            <p:extLst>
              <p:ext uri="{D42A27DB-BD31-4B8C-83A1-F6EECF244321}">
                <p14:modId xmlns:p14="http://schemas.microsoft.com/office/powerpoint/2010/main" val="2086399740"/>
              </p:ext>
            </p:extLst>
          </p:nvPr>
        </p:nvGraphicFramePr>
        <p:xfrm>
          <a:off x="1176614" y="1348397"/>
          <a:ext cx="10412361" cy="41612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F857518B-B157-D6D1-98CE-67D81C483D5D}"/>
              </a:ext>
            </a:extLst>
          </p:cNvPr>
          <p:cNvSpPr txBox="1"/>
          <p:nvPr/>
        </p:nvSpPr>
        <p:spPr>
          <a:xfrm>
            <a:off x="3000664" y="106626"/>
            <a:ext cx="6764260" cy="646331"/>
          </a:xfrm>
          <a:prstGeom prst="rect">
            <a:avLst/>
          </a:prstGeom>
          <a:noFill/>
        </p:spPr>
        <p:txBody>
          <a:bodyPr wrap="square" rtlCol="0">
            <a:spAutoFit/>
          </a:bodyPr>
          <a:lstStyle/>
          <a:p>
            <a:pPr algn="ctr"/>
            <a:r>
              <a:rPr lang="en-US" sz="3600" b="1" dirty="0">
                <a:solidFill>
                  <a:schemeClr val="tx1">
                    <a:lumMod val="65000"/>
                    <a:lumOff val="35000"/>
                  </a:schemeClr>
                </a:solidFill>
              </a:rPr>
              <a:t>MC Squared – Class Project #1</a:t>
            </a:r>
          </a:p>
        </p:txBody>
      </p:sp>
    </p:spTree>
    <p:extLst>
      <p:ext uri="{BB962C8B-B14F-4D97-AF65-F5344CB8AC3E}">
        <p14:creationId xmlns:p14="http://schemas.microsoft.com/office/powerpoint/2010/main" val="25927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002C99E-ED2F-49E3-9C56-362F5F07D0CF}"/>
              </a:ext>
            </a:extLst>
          </p:cNvPr>
          <p:cNvSpPr txBox="1"/>
          <p:nvPr/>
        </p:nvSpPr>
        <p:spPr>
          <a:xfrm>
            <a:off x="2408314" y="76550"/>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Lessons Learned</a:t>
            </a:r>
          </a:p>
        </p:txBody>
      </p:sp>
      <p:sp>
        <p:nvSpPr>
          <p:cNvPr id="12" name="TextBox 11">
            <a:extLst>
              <a:ext uri="{FF2B5EF4-FFF2-40B4-BE49-F238E27FC236}">
                <a16:creationId xmlns:a16="http://schemas.microsoft.com/office/drawing/2014/main" id="{ECC8C214-5BD8-8D1A-4D6A-B3156723125A}"/>
              </a:ext>
            </a:extLst>
          </p:cNvPr>
          <p:cNvSpPr txBox="1"/>
          <p:nvPr/>
        </p:nvSpPr>
        <p:spPr>
          <a:xfrm>
            <a:off x="340576" y="1569319"/>
            <a:ext cx="7921547" cy="584775"/>
          </a:xfrm>
          <a:prstGeom prst="rect">
            <a:avLst/>
          </a:prstGeom>
          <a:noFill/>
        </p:spPr>
        <p:txBody>
          <a:bodyPr wrap="square" rtlCol="0">
            <a:spAutoFit/>
          </a:bodyPr>
          <a:lstStyle/>
          <a:p>
            <a:r>
              <a:rPr lang="en-US" sz="3200" dirty="0">
                <a:solidFill>
                  <a:schemeClr val="bg1"/>
                </a:solidFill>
              </a:rPr>
              <a:t>Team Work &amp; Data Analysis: </a:t>
            </a:r>
          </a:p>
        </p:txBody>
      </p:sp>
      <p:sp>
        <p:nvSpPr>
          <p:cNvPr id="23" name="Oval 22">
            <a:extLst>
              <a:ext uri="{FF2B5EF4-FFF2-40B4-BE49-F238E27FC236}">
                <a16:creationId xmlns:a16="http://schemas.microsoft.com/office/drawing/2014/main" id="{6B0564AF-ABB9-963E-2E75-DEFE90D98B8E}"/>
              </a:ext>
            </a:extLst>
          </p:cNvPr>
          <p:cNvSpPr/>
          <p:nvPr/>
        </p:nvSpPr>
        <p:spPr>
          <a:xfrm>
            <a:off x="8262123" y="1592742"/>
            <a:ext cx="3237710" cy="3380129"/>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5BAE00A-EF0B-E4A3-52BD-E12A13A0A454}"/>
              </a:ext>
            </a:extLst>
          </p:cNvPr>
          <p:cNvSpPr txBox="1"/>
          <p:nvPr/>
        </p:nvSpPr>
        <p:spPr>
          <a:xfrm>
            <a:off x="340576" y="2356770"/>
            <a:ext cx="7641051" cy="2616101"/>
          </a:xfrm>
          <a:prstGeom prst="rect">
            <a:avLst/>
          </a:prstGeom>
          <a:noFill/>
        </p:spPr>
        <p:txBody>
          <a:bodyPr wrap="square">
            <a:spAutoFit/>
          </a:bodyPr>
          <a:lstStyle/>
          <a:p>
            <a:pPr marL="285750" indent="-285750">
              <a:buFont typeface="Wingdings" pitchFamily="2" charset="2"/>
              <a:buChar char="v"/>
            </a:pPr>
            <a:r>
              <a:rPr lang="en-US" sz="2800" dirty="0">
                <a:solidFill>
                  <a:schemeClr val="bg1"/>
                </a:solidFill>
              </a:rPr>
              <a:t>Keep it small and manageable.  </a:t>
            </a:r>
          </a:p>
          <a:p>
            <a:pPr marL="285750" indent="-285750">
              <a:buFont typeface="Wingdings" pitchFamily="2" charset="2"/>
              <a:buChar char="v"/>
            </a:pPr>
            <a:r>
              <a:rPr lang="en-US" sz="2800" dirty="0">
                <a:solidFill>
                  <a:schemeClr val="bg1"/>
                </a:solidFill>
              </a:rPr>
              <a:t>Everything will take longer than you anticipate.</a:t>
            </a:r>
          </a:p>
          <a:p>
            <a:pPr marL="285750" indent="-285750">
              <a:buFont typeface="Wingdings" pitchFamily="2" charset="2"/>
              <a:buChar char="v"/>
            </a:pPr>
            <a:r>
              <a:rPr lang="en-US" sz="2800" dirty="0">
                <a:solidFill>
                  <a:schemeClr val="bg1"/>
                </a:solidFill>
              </a:rPr>
              <a:t>Things will go wrong.</a:t>
            </a:r>
          </a:p>
          <a:p>
            <a:pPr marL="285750" indent="-285750">
              <a:buFont typeface="Wingdings" pitchFamily="2" charset="2"/>
              <a:buChar char="v"/>
            </a:pPr>
            <a:r>
              <a:rPr lang="en-US" sz="2800" dirty="0">
                <a:solidFill>
                  <a:schemeClr val="bg1"/>
                </a:solidFill>
              </a:rPr>
              <a:t>In the end, lean on the in-class experts.</a:t>
            </a:r>
          </a:p>
          <a:p>
            <a:r>
              <a:rPr lang="en-US" sz="2800" dirty="0">
                <a:solidFill>
                  <a:schemeClr val="bg1"/>
                </a:solidFill>
              </a:rPr>
              <a:t>  </a:t>
            </a:r>
          </a:p>
          <a:p>
            <a:endParaRPr lang="en-US" sz="2400" dirty="0">
              <a:solidFill>
                <a:schemeClr val="tx1">
                  <a:lumMod val="65000"/>
                  <a:lumOff val="35000"/>
                </a:schemeClr>
              </a:solidFill>
            </a:endParaRPr>
          </a:p>
        </p:txBody>
      </p:sp>
    </p:spTree>
    <p:extLst>
      <p:ext uri="{BB962C8B-B14F-4D97-AF65-F5344CB8AC3E}">
        <p14:creationId xmlns:p14="http://schemas.microsoft.com/office/powerpoint/2010/main" val="1054129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D4D46-BC32-75C7-979D-BE9EF868EE09}"/>
              </a:ext>
            </a:extLst>
          </p:cNvPr>
          <p:cNvSpPr>
            <a:spLocks noGrp="1"/>
          </p:cNvSpPr>
          <p:nvPr>
            <p:ph type="title"/>
          </p:nvPr>
        </p:nvSpPr>
        <p:spPr>
          <a:xfrm>
            <a:off x="1539116" y="864108"/>
            <a:ext cx="3073914" cy="5120639"/>
          </a:xfrm>
        </p:spPr>
        <p:txBody>
          <a:bodyPr>
            <a:normAutofit/>
          </a:bodyPr>
          <a:lstStyle/>
          <a:p>
            <a:pPr algn="r"/>
            <a:r>
              <a:rPr lang="en-US">
                <a:solidFill>
                  <a:schemeClr val="tx1">
                    <a:lumMod val="85000"/>
                    <a:lumOff val="15000"/>
                  </a:schemeClr>
                </a:solidFill>
              </a:rPr>
              <a:t>Resources &amp; Articles</a:t>
            </a:r>
          </a:p>
        </p:txBody>
      </p:sp>
      <p:sp>
        <p:nvSpPr>
          <p:cNvPr id="3" name="Content Placeholder 2">
            <a:extLst>
              <a:ext uri="{FF2B5EF4-FFF2-40B4-BE49-F238E27FC236}">
                <a16:creationId xmlns:a16="http://schemas.microsoft.com/office/drawing/2014/main" id="{90172850-B109-E88B-EED3-A17FA2E03B85}"/>
              </a:ext>
            </a:extLst>
          </p:cNvPr>
          <p:cNvSpPr>
            <a:spLocks noGrp="1"/>
          </p:cNvSpPr>
          <p:nvPr>
            <p:ph idx="1"/>
          </p:nvPr>
        </p:nvSpPr>
        <p:spPr>
          <a:xfrm>
            <a:off x="5289229" y="864108"/>
            <a:ext cx="5910677" cy="5120640"/>
          </a:xfrm>
        </p:spPr>
        <p:txBody>
          <a:bodyPr>
            <a:normAutofit/>
          </a:bodyPr>
          <a:lstStyle/>
          <a:p>
            <a:r>
              <a:rPr lang="en-US" dirty="0">
                <a:hlinkClick r:id="rId3"/>
              </a:rPr>
              <a:t>https://www.networkworld.com/article/935670/big-data-secrets-from-airbnb-starbucks-and-sonic.html</a:t>
            </a:r>
            <a:endParaRPr lang="en-US" dirty="0"/>
          </a:p>
          <a:p>
            <a:endParaRPr lang="en-US" dirty="0"/>
          </a:p>
          <a:p>
            <a:r>
              <a:rPr lang="en-US" dirty="0">
                <a:hlinkClick r:id="rId4"/>
              </a:rPr>
              <a:t>https://nycdatascience.com/blog/student-works/data-analysis-on-starbucks-location/</a:t>
            </a:r>
            <a:endParaRPr lang="en-US" dirty="0"/>
          </a:p>
          <a:p>
            <a:pPr marL="0" indent="0">
              <a:buNone/>
            </a:pPr>
            <a:endParaRPr lang="en-US" dirty="0"/>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EB553BD7-744C-E6B6-03EF-24CEE370BE2E}"/>
              </a:ext>
            </a:extLst>
          </p:cNvPr>
          <p:cNvSpPr>
            <a:spLocks noGrp="1"/>
          </p:cNvSpPr>
          <p:nvPr>
            <p:ph type="sldNum" sz="quarter" idx="12"/>
          </p:nvPr>
        </p:nvSpPr>
        <p:spPr/>
        <p:txBody>
          <a:bodyPr/>
          <a:lstStyle/>
          <a:p>
            <a:fld id="{213F978F-D8F0-3345-A4D9-395268E2C26E}" type="slidenum">
              <a:rPr lang="en-US" smtClean="0"/>
              <a:t>21</a:t>
            </a:fld>
            <a:endParaRPr lang="en-US"/>
          </a:p>
        </p:txBody>
      </p:sp>
    </p:spTree>
    <p:extLst>
      <p:ext uri="{BB962C8B-B14F-4D97-AF65-F5344CB8AC3E}">
        <p14:creationId xmlns:p14="http://schemas.microsoft.com/office/powerpoint/2010/main" val="9027694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6" descr="A skeleton holding a bow and arrow&#10;&#10;Description automatically generated">
            <a:extLst>
              <a:ext uri="{FF2B5EF4-FFF2-40B4-BE49-F238E27FC236}">
                <a16:creationId xmlns:a16="http://schemas.microsoft.com/office/drawing/2014/main" id="{B4422EF3-C735-17BA-1A08-623EAD7E9C7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777245" y="746620"/>
            <a:ext cx="3926310" cy="5121275"/>
          </a:xfrm>
          <a:prstGeom prst="rect">
            <a:avLst/>
          </a:prstGeom>
        </p:spPr>
      </p:pic>
      <p:sp>
        <p:nvSpPr>
          <p:cNvPr id="6" name="TextBox 5">
            <a:extLst>
              <a:ext uri="{FF2B5EF4-FFF2-40B4-BE49-F238E27FC236}">
                <a16:creationId xmlns:a16="http://schemas.microsoft.com/office/drawing/2014/main" id="{D1F4C2AF-9E41-4003-3E6C-5B5F11ECA37F}"/>
              </a:ext>
            </a:extLst>
          </p:cNvPr>
          <p:cNvSpPr txBox="1"/>
          <p:nvPr/>
        </p:nvSpPr>
        <p:spPr>
          <a:xfrm>
            <a:off x="521494" y="1272660"/>
            <a:ext cx="6100762" cy="646331"/>
          </a:xfrm>
          <a:prstGeom prst="rect">
            <a:avLst/>
          </a:prstGeom>
          <a:noFill/>
        </p:spPr>
        <p:txBody>
          <a:bodyPr wrap="square">
            <a:spAutoFit/>
          </a:bodyPr>
          <a:lstStyle/>
          <a:p>
            <a:r>
              <a:rPr lang="en-US" sz="3600" dirty="0">
                <a:solidFill>
                  <a:schemeClr val="bg1"/>
                </a:solidFill>
              </a:rPr>
              <a:t>THE GRAVEYARD</a:t>
            </a:r>
          </a:p>
        </p:txBody>
      </p:sp>
      <p:sp>
        <p:nvSpPr>
          <p:cNvPr id="7" name="Oval Callout 6">
            <a:extLst>
              <a:ext uri="{FF2B5EF4-FFF2-40B4-BE49-F238E27FC236}">
                <a16:creationId xmlns:a16="http://schemas.microsoft.com/office/drawing/2014/main" id="{77A32C95-FE25-DEFA-5DFC-AEB589D0836A}"/>
              </a:ext>
            </a:extLst>
          </p:cNvPr>
          <p:cNvSpPr/>
          <p:nvPr/>
        </p:nvSpPr>
        <p:spPr>
          <a:xfrm rot="2666862">
            <a:off x="5977520" y="536853"/>
            <a:ext cx="2828925" cy="1471612"/>
          </a:xfrm>
          <a:prstGeom prst="wedgeEllipse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n w="0"/>
                <a:solidFill>
                  <a:schemeClr val="tx1"/>
                </a:solidFill>
                <a:effectLst>
                  <a:outerShdw blurRad="38100" dist="19050" dir="2700000" algn="tl" rotWithShape="0">
                    <a:schemeClr val="dk1">
                      <a:alpha val="40000"/>
                    </a:schemeClr>
                  </a:outerShdw>
                </a:effectLst>
                <a:latin typeface="Bradley Hand" pitchFamily="2" charset="77"/>
              </a:rPr>
              <a:t>Use at your own risk!</a:t>
            </a:r>
          </a:p>
        </p:txBody>
      </p:sp>
    </p:spTree>
    <p:extLst>
      <p:ext uri="{BB962C8B-B14F-4D97-AF65-F5344CB8AC3E}">
        <p14:creationId xmlns:p14="http://schemas.microsoft.com/office/powerpoint/2010/main" val="40732123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Title of Slide – Option 1</a:t>
            </a:r>
          </a:p>
        </p:txBody>
      </p:sp>
    </p:spTree>
    <p:extLst>
      <p:ext uri="{BB962C8B-B14F-4D97-AF65-F5344CB8AC3E}">
        <p14:creationId xmlns:p14="http://schemas.microsoft.com/office/powerpoint/2010/main" val="761154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ner restaurant">
            <a:extLst>
              <a:ext uri="{FF2B5EF4-FFF2-40B4-BE49-F238E27FC236}">
                <a16:creationId xmlns:a16="http://schemas.microsoft.com/office/drawing/2014/main" id="{FC858F4A-85AF-2EAE-BB2F-D026B0A90863}"/>
              </a:ext>
            </a:extLst>
          </p:cNvPr>
          <p:cNvPicPr>
            <a:picLocks noChangeAspect="1"/>
          </p:cNvPicPr>
          <p:nvPr/>
        </p:nvPicPr>
        <p:blipFill rotWithShape="1">
          <a:blip r:embed="rId3">
            <a:duotone>
              <a:schemeClr val="bg2">
                <a:shade val="45000"/>
                <a:satMod val="135000"/>
              </a:schemeClr>
              <a:prstClr val="white"/>
            </a:duotone>
            <a:alphaModFix amt="25000"/>
          </a:blip>
          <a:srcRect t="2854" r="-1" b="12854"/>
          <a:stretch/>
        </p:blipFill>
        <p:spPr>
          <a:xfrm>
            <a:off x="0" y="773858"/>
            <a:ext cx="12192000" cy="5174166"/>
          </a:xfrm>
          <a:prstGeom prst="rect">
            <a:avLst/>
          </a:prstGeom>
        </p:spPr>
      </p:pic>
      <p:sp>
        <p:nvSpPr>
          <p:cNvPr id="4" name="TextBox 3">
            <a:extLst>
              <a:ext uri="{FF2B5EF4-FFF2-40B4-BE49-F238E27FC236}">
                <a16:creationId xmlns:a16="http://schemas.microsoft.com/office/drawing/2014/main" id="{3A9353AC-C5AB-117F-2EC0-77345491E4FB}"/>
              </a:ext>
            </a:extLst>
          </p:cNvPr>
          <p:cNvSpPr txBox="1"/>
          <p:nvPr/>
        </p:nvSpPr>
        <p:spPr>
          <a:xfrm>
            <a:off x="3679903" y="63764"/>
            <a:ext cx="5435522" cy="646331"/>
          </a:xfrm>
          <a:prstGeom prst="rect">
            <a:avLst/>
          </a:prstGeom>
          <a:noFill/>
        </p:spPr>
        <p:txBody>
          <a:bodyPr wrap="square" rtlCol="0">
            <a:spAutoFit/>
          </a:bodyPr>
          <a:lstStyle/>
          <a:p>
            <a:pPr algn="ctr"/>
            <a:r>
              <a:rPr lang="en-US" sz="3600" b="1" dirty="0">
                <a:solidFill>
                  <a:schemeClr val="tx1">
                    <a:lumMod val="65000"/>
                    <a:lumOff val="35000"/>
                  </a:schemeClr>
                </a:solidFill>
              </a:rPr>
              <a:t>Title of Slide – Option 2</a:t>
            </a:r>
          </a:p>
        </p:txBody>
      </p:sp>
      <p:sp>
        <p:nvSpPr>
          <p:cNvPr id="8" name="Rectangle 7">
            <a:extLst>
              <a:ext uri="{FF2B5EF4-FFF2-40B4-BE49-F238E27FC236}">
                <a16:creationId xmlns:a16="http://schemas.microsoft.com/office/drawing/2014/main" id="{54E34C0D-E8E6-31D2-DFD5-CE9C9BC4F511}"/>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19410220-53A2-7A98-D19C-927105964D65}"/>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C420AD-D081-43DB-D8B8-753733404007}"/>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065DBE9-F949-327A-7D92-9EA744696CA6}"/>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13">
            <a:extLst>
              <a:ext uri="{FF2B5EF4-FFF2-40B4-BE49-F238E27FC236}">
                <a16:creationId xmlns:a16="http://schemas.microsoft.com/office/drawing/2014/main" id="{30F1B171-ACD6-4C60-AD09-1FD213FB92C9}"/>
              </a:ext>
            </a:extLst>
          </p:cNvPr>
          <p:cNvSpPr>
            <a:spLocks noGrp="1"/>
          </p:cNvSpPr>
          <p:nvPr>
            <p:ph type="sldNum" sz="quarter" idx="12"/>
          </p:nvPr>
        </p:nvSpPr>
        <p:spPr/>
        <p:txBody>
          <a:bodyPr/>
          <a:lstStyle/>
          <a:p>
            <a:fld id="{213F978F-D8F0-3345-A4D9-395268E2C26E}" type="slidenum">
              <a:rPr lang="en-US" smtClean="0"/>
              <a:t>24</a:t>
            </a:fld>
            <a:endParaRPr lang="en-US"/>
          </a:p>
        </p:txBody>
      </p:sp>
    </p:spTree>
    <p:extLst>
      <p:ext uri="{BB962C8B-B14F-4D97-AF65-F5344CB8AC3E}">
        <p14:creationId xmlns:p14="http://schemas.microsoft.com/office/powerpoint/2010/main" val="33953547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002C99E-ED2F-49E3-9C56-362F5F07D0CF}"/>
              </a:ext>
            </a:extLst>
          </p:cNvPr>
          <p:cNvSpPr txBox="1"/>
          <p:nvPr/>
        </p:nvSpPr>
        <p:spPr>
          <a:xfrm>
            <a:off x="2135226" y="124192"/>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Helpful Hints Before You Start!</a:t>
            </a:r>
          </a:p>
        </p:txBody>
      </p:sp>
      <p:sp>
        <p:nvSpPr>
          <p:cNvPr id="8" name="TextBox 7">
            <a:extLst>
              <a:ext uri="{FF2B5EF4-FFF2-40B4-BE49-F238E27FC236}">
                <a16:creationId xmlns:a16="http://schemas.microsoft.com/office/drawing/2014/main" id="{3BEE5B46-48B5-846A-7730-E41B63415239}"/>
              </a:ext>
            </a:extLst>
          </p:cNvPr>
          <p:cNvSpPr txBox="1"/>
          <p:nvPr/>
        </p:nvSpPr>
        <p:spPr>
          <a:xfrm>
            <a:off x="694600" y="2136533"/>
            <a:ext cx="6704720" cy="461665"/>
          </a:xfrm>
          <a:prstGeom prst="rect">
            <a:avLst/>
          </a:prstGeom>
          <a:noFill/>
        </p:spPr>
        <p:txBody>
          <a:bodyPr wrap="square" rtlCol="0">
            <a:spAutoFit/>
          </a:bodyPr>
          <a:lstStyle/>
          <a:p>
            <a:r>
              <a:rPr lang="en-US" sz="2400" dirty="0">
                <a:solidFill>
                  <a:schemeClr val="bg1"/>
                </a:solidFill>
                <a:latin typeface="Bradley Hand" pitchFamily="2" charset="77"/>
              </a:rPr>
              <a:t>”Why did the other dataset download so fast?”</a:t>
            </a:r>
          </a:p>
        </p:txBody>
      </p:sp>
      <p:sp>
        <p:nvSpPr>
          <p:cNvPr id="9" name="TextBox 8">
            <a:extLst>
              <a:ext uri="{FF2B5EF4-FFF2-40B4-BE49-F238E27FC236}">
                <a16:creationId xmlns:a16="http://schemas.microsoft.com/office/drawing/2014/main" id="{8FBAA96D-6320-6BBD-7FC6-5DD3C672C0AC}"/>
              </a:ext>
            </a:extLst>
          </p:cNvPr>
          <p:cNvSpPr txBox="1"/>
          <p:nvPr/>
        </p:nvSpPr>
        <p:spPr>
          <a:xfrm>
            <a:off x="694600" y="3011531"/>
            <a:ext cx="6427440" cy="461665"/>
          </a:xfrm>
          <a:prstGeom prst="rect">
            <a:avLst/>
          </a:prstGeom>
          <a:noFill/>
        </p:spPr>
        <p:txBody>
          <a:bodyPr wrap="square" rtlCol="0">
            <a:spAutoFit/>
          </a:bodyPr>
          <a:lstStyle/>
          <a:p>
            <a:r>
              <a:rPr lang="en-US" sz="2400" dirty="0">
                <a:solidFill>
                  <a:schemeClr val="bg1"/>
                </a:solidFill>
                <a:latin typeface="Bradley Hand" pitchFamily="2" charset="77"/>
              </a:rPr>
              <a:t>”Do you think my MAC will blow up?”</a:t>
            </a:r>
          </a:p>
        </p:txBody>
      </p:sp>
      <p:sp>
        <p:nvSpPr>
          <p:cNvPr id="10" name="TextBox 9">
            <a:extLst>
              <a:ext uri="{FF2B5EF4-FFF2-40B4-BE49-F238E27FC236}">
                <a16:creationId xmlns:a16="http://schemas.microsoft.com/office/drawing/2014/main" id="{8166E338-8189-292A-CE9D-4E4AA8F06D1F}"/>
              </a:ext>
            </a:extLst>
          </p:cNvPr>
          <p:cNvSpPr txBox="1"/>
          <p:nvPr/>
        </p:nvSpPr>
        <p:spPr>
          <a:xfrm>
            <a:off x="694600" y="3968930"/>
            <a:ext cx="6212056" cy="461665"/>
          </a:xfrm>
          <a:prstGeom prst="rect">
            <a:avLst/>
          </a:prstGeom>
          <a:noFill/>
        </p:spPr>
        <p:txBody>
          <a:bodyPr wrap="square" rtlCol="0">
            <a:spAutoFit/>
          </a:bodyPr>
          <a:lstStyle/>
          <a:p>
            <a:r>
              <a:rPr lang="en-US" sz="2400" dirty="0">
                <a:solidFill>
                  <a:schemeClr val="bg1"/>
                </a:solidFill>
                <a:latin typeface="Bradley Hand" pitchFamily="2" charset="77"/>
              </a:rPr>
              <a:t>”Feather file, yeah, try that.  Or maybe Zip?”</a:t>
            </a:r>
          </a:p>
        </p:txBody>
      </p:sp>
      <p:sp>
        <p:nvSpPr>
          <p:cNvPr id="11" name="TextBox 10">
            <a:extLst>
              <a:ext uri="{FF2B5EF4-FFF2-40B4-BE49-F238E27FC236}">
                <a16:creationId xmlns:a16="http://schemas.microsoft.com/office/drawing/2014/main" id="{2BB363D4-68CA-B435-B9F0-C4E8ACBD460F}"/>
              </a:ext>
            </a:extLst>
          </p:cNvPr>
          <p:cNvSpPr txBox="1"/>
          <p:nvPr/>
        </p:nvSpPr>
        <p:spPr>
          <a:xfrm>
            <a:off x="738449" y="4939629"/>
            <a:ext cx="6832100" cy="830997"/>
          </a:xfrm>
          <a:prstGeom prst="rect">
            <a:avLst/>
          </a:prstGeom>
          <a:noFill/>
        </p:spPr>
        <p:txBody>
          <a:bodyPr wrap="square" rtlCol="0">
            <a:spAutoFit/>
          </a:bodyPr>
          <a:lstStyle/>
          <a:p>
            <a:r>
              <a:rPr lang="en-US" sz="2400" dirty="0">
                <a:solidFill>
                  <a:schemeClr val="bg1"/>
                </a:solidFill>
                <a:latin typeface="Bradley Hand" pitchFamily="2" charset="77"/>
              </a:rPr>
              <a:t>”Okay.  Okay.  I think this is going to work? Wait.  Why is my machine now just spinning?”</a:t>
            </a:r>
          </a:p>
        </p:txBody>
      </p:sp>
      <p:sp>
        <p:nvSpPr>
          <p:cNvPr id="12" name="TextBox 11">
            <a:extLst>
              <a:ext uri="{FF2B5EF4-FFF2-40B4-BE49-F238E27FC236}">
                <a16:creationId xmlns:a16="http://schemas.microsoft.com/office/drawing/2014/main" id="{ECC8C214-5BD8-8D1A-4D6A-B3156723125A}"/>
              </a:ext>
            </a:extLst>
          </p:cNvPr>
          <p:cNvSpPr txBox="1"/>
          <p:nvPr/>
        </p:nvSpPr>
        <p:spPr>
          <a:xfrm>
            <a:off x="340576" y="1300355"/>
            <a:ext cx="7921547" cy="584775"/>
          </a:xfrm>
          <a:prstGeom prst="rect">
            <a:avLst/>
          </a:prstGeom>
          <a:noFill/>
        </p:spPr>
        <p:txBody>
          <a:bodyPr wrap="square" rtlCol="0">
            <a:spAutoFit/>
          </a:bodyPr>
          <a:lstStyle/>
          <a:p>
            <a:r>
              <a:rPr lang="en-US" sz="3200" dirty="0">
                <a:solidFill>
                  <a:schemeClr val="bg1"/>
                </a:solidFill>
              </a:rPr>
              <a:t>Know Your Dataset &amp; Machine Capabilities: </a:t>
            </a:r>
          </a:p>
        </p:txBody>
      </p:sp>
    </p:spTree>
    <p:extLst>
      <p:ext uri="{BB962C8B-B14F-4D97-AF65-F5344CB8AC3E}">
        <p14:creationId xmlns:p14="http://schemas.microsoft.com/office/powerpoint/2010/main" val="294757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iterate type="wd">
                                    <p:tmPct val="10000"/>
                                  </p:iterate>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dissolv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0" y="-45443"/>
            <a:ext cx="12192000" cy="6858000"/>
          </a:xfrm>
          <a:prstGeom prst="rect">
            <a:avLst/>
          </a:prstGeom>
          <a:solidFill>
            <a:schemeClr val="accent5">
              <a:lumMod val="75000"/>
            </a:schemeClr>
          </a:solidFill>
          <a:ln>
            <a:solidFill>
              <a:srgbClr val="8B61C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6096000" y="1357799"/>
            <a:ext cx="4642624" cy="3539430"/>
          </a:xfrm>
          <a:prstGeom prst="rect">
            <a:avLst/>
          </a:prstGeom>
          <a:noFill/>
        </p:spPr>
        <p:txBody>
          <a:bodyPr wrap="square">
            <a:spAutoFit/>
          </a:bodyPr>
          <a:lstStyle/>
          <a:p>
            <a:r>
              <a:rPr lang="en-US" sz="3200" b="1" dirty="0">
                <a:solidFill>
                  <a:schemeClr val="bg1"/>
                </a:solidFill>
              </a:rPr>
              <a:t>Our Client:</a:t>
            </a:r>
          </a:p>
          <a:p>
            <a:r>
              <a:rPr lang="en-US" sz="3200" dirty="0">
                <a:solidFill>
                  <a:schemeClr val="bg1"/>
                </a:solidFill>
              </a:rPr>
              <a:t>Semi-retired actor who wants to add a reliable income stream to his already-healthy portfolio of investments.</a:t>
            </a:r>
          </a:p>
          <a:p>
            <a:endParaRPr lang="en-US" sz="3200" i="1" dirty="0"/>
          </a:p>
        </p:txBody>
      </p:sp>
      <p:pic>
        <p:nvPicPr>
          <p:cNvPr id="3" name="Picture 2" descr="Profile photo for Anthony Taylor">
            <a:extLst>
              <a:ext uri="{FF2B5EF4-FFF2-40B4-BE49-F238E27FC236}">
                <a16:creationId xmlns:a16="http://schemas.microsoft.com/office/drawing/2014/main" id="{C2C35FDA-749D-1F7B-6854-5494BB5BD9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3201" y="1121400"/>
            <a:ext cx="4377682" cy="437768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1E0463-8A79-341B-DEBB-CBA60F5998F1}"/>
              </a:ext>
            </a:extLst>
          </p:cNvPr>
          <p:cNvSpPr txBox="1"/>
          <p:nvPr/>
        </p:nvSpPr>
        <p:spPr>
          <a:xfrm>
            <a:off x="82966" y="-1522769"/>
            <a:ext cx="5035826" cy="1323439"/>
          </a:xfrm>
          <a:prstGeom prst="rect">
            <a:avLst/>
          </a:prstGeom>
          <a:noFill/>
        </p:spPr>
        <p:txBody>
          <a:bodyPr wrap="square" rtlCol="0">
            <a:spAutoFit/>
          </a:bodyPr>
          <a:lstStyle/>
          <a:p>
            <a:r>
              <a:rPr lang="en-US" sz="8000" dirty="0">
                <a:solidFill>
                  <a:schemeClr val="bg1"/>
                </a:solidFill>
              </a:rPr>
              <a:t>Anthony</a:t>
            </a:r>
          </a:p>
        </p:txBody>
      </p:sp>
      <p:sp>
        <p:nvSpPr>
          <p:cNvPr id="6" name="TextBox 5">
            <a:extLst>
              <a:ext uri="{FF2B5EF4-FFF2-40B4-BE49-F238E27FC236}">
                <a16:creationId xmlns:a16="http://schemas.microsoft.com/office/drawing/2014/main" id="{39F18E21-F0DF-BC77-9086-420B93E4BF48}"/>
              </a:ext>
            </a:extLst>
          </p:cNvPr>
          <p:cNvSpPr txBox="1"/>
          <p:nvPr/>
        </p:nvSpPr>
        <p:spPr>
          <a:xfrm>
            <a:off x="3706296" y="7123471"/>
            <a:ext cx="3062177" cy="1323439"/>
          </a:xfrm>
          <a:prstGeom prst="rect">
            <a:avLst/>
          </a:prstGeom>
          <a:noFill/>
        </p:spPr>
        <p:txBody>
          <a:bodyPr wrap="square" rtlCol="0">
            <a:spAutoFit/>
          </a:bodyPr>
          <a:lstStyle/>
          <a:p>
            <a:r>
              <a:rPr lang="en-US" sz="8000" dirty="0">
                <a:solidFill>
                  <a:schemeClr val="bg1"/>
                </a:solidFill>
              </a:rPr>
              <a:t>Taylor</a:t>
            </a:r>
          </a:p>
        </p:txBody>
      </p:sp>
      <p:sp>
        <p:nvSpPr>
          <p:cNvPr id="2" name="Rectangle 1">
            <a:extLst>
              <a:ext uri="{FF2B5EF4-FFF2-40B4-BE49-F238E27FC236}">
                <a16:creationId xmlns:a16="http://schemas.microsoft.com/office/drawing/2014/main" id="{FD91C35F-CFF3-5705-9276-5D4ABB94B8E5}"/>
              </a:ext>
            </a:extLst>
          </p:cNvPr>
          <p:cNvSpPr/>
          <p:nvPr/>
        </p:nvSpPr>
        <p:spPr>
          <a:xfrm>
            <a:off x="11248103" y="707922"/>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B3DF0140-B008-BA16-DB24-2B36E77E6401}"/>
              </a:ext>
            </a:extLst>
          </p:cNvPr>
          <p:cNvSpPr>
            <a:spLocks noGrp="1"/>
          </p:cNvSpPr>
          <p:nvPr>
            <p:ph type="sldNum" sz="quarter" idx="12"/>
          </p:nvPr>
        </p:nvSpPr>
        <p:spPr/>
        <p:txBody>
          <a:bodyPr/>
          <a:lstStyle/>
          <a:p>
            <a:fld id="{213F978F-D8F0-3345-A4D9-395268E2C26E}" type="slidenum">
              <a:rPr lang="en-US" smtClean="0"/>
              <a:t>26</a:t>
            </a:fld>
            <a:endParaRPr lang="en-US"/>
          </a:p>
        </p:txBody>
      </p:sp>
    </p:spTree>
    <p:extLst>
      <p:ext uri="{BB962C8B-B14F-4D97-AF65-F5344CB8AC3E}">
        <p14:creationId xmlns:p14="http://schemas.microsoft.com/office/powerpoint/2010/main" val="23859278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path" presetSubtype="0" accel="50000" decel="50000" fill="hold" grpId="0" nodeType="afterEffect">
                                  <p:stCondLst>
                                    <p:cond delay="0"/>
                                  </p:stCondLst>
                                  <p:childTnLst>
                                    <p:animMotion origin="layout" path="M 0.0487 0.02315 L 0.0487 0.27315 " pathEditMode="relative" rAng="0" ptsTypes="AA">
                                      <p:cBhvr>
                                        <p:cTn id="11" dur="500" fill="hold"/>
                                        <p:tgtEl>
                                          <p:spTgt spid="5"/>
                                        </p:tgtEl>
                                        <p:attrNameLst>
                                          <p:attrName>ppt_x</p:attrName>
                                          <p:attrName>ppt_y</p:attrName>
                                        </p:attrNameLst>
                                      </p:cBhvr>
                                      <p:rCtr x="0" y="12500"/>
                                    </p:animMotion>
                                  </p:childTnLst>
                                </p:cTn>
                              </p:par>
                            </p:childTnLst>
                          </p:cTn>
                        </p:par>
                        <p:par>
                          <p:cTn id="12" fill="hold">
                            <p:stCondLst>
                              <p:cond delay="1000"/>
                            </p:stCondLst>
                            <p:childTnLst>
                              <p:par>
                                <p:cTn id="13" presetID="0" presetClass="path" presetSubtype="0" accel="50000" decel="50000" fill="hold" grpId="0" nodeType="afterEffect">
                                  <p:stCondLst>
                                    <p:cond delay="0"/>
                                  </p:stCondLst>
                                  <p:childTnLst>
                                    <p:animMotion origin="layout" path="M -3.125E-6 2.22222E-6 L -0.00312 -0.3875 " pathEditMode="relative" rAng="0" ptsTypes="AA">
                                      <p:cBhvr>
                                        <p:cTn id="14" dur="500" fill="hold"/>
                                        <p:tgtEl>
                                          <p:spTgt spid="6"/>
                                        </p:tgtEl>
                                        <p:attrNameLst>
                                          <p:attrName>ppt_x</p:attrName>
                                          <p:attrName>ppt_y</p:attrName>
                                        </p:attrNameLst>
                                      </p:cBhvr>
                                      <p:rCtr x="-156" y="-19375"/>
                                    </p:animMotion>
                                  </p:childTnLst>
                                </p:cTn>
                              </p:par>
                            </p:childTnLst>
                          </p:cTn>
                        </p:par>
                        <p:par>
                          <p:cTn id="15" fill="hold">
                            <p:stCondLst>
                              <p:cond delay="1500"/>
                            </p:stCondLst>
                            <p:childTnLst>
                              <p:par>
                                <p:cTn id="16" presetID="9"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dissolv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79036" y="0"/>
            <a:ext cx="12112964" cy="6858000"/>
          </a:xfrm>
          <a:prstGeom prst="rect">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6185408" y="1121400"/>
            <a:ext cx="4761976" cy="3970318"/>
          </a:xfrm>
          <a:prstGeom prst="rect">
            <a:avLst/>
          </a:prstGeom>
          <a:noFill/>
        </p:spPr>
        <p:txBody>
          <a:bodyPr wrap="square">
            <a:spAutoFit/>
          </a:bodyPr>
          <a:lstStyle/>
          <a:p>
            <a:r>
              <a:rPr lang="en-US" sz="3600" dirty="0">
                <a:solidFill>
                  <a:schemeClr val="bg1"/>
                </a:solidFill>
              </a:rPr>
              <a:t>Hired </a:t>
            </a:r>
            <a:r>
              <a:rPr lang="en-US" sz="3600" b="1" dirty="0" err="1">
                <a:solidFill>
                  <a:schemeClr val="bg1"/>
                </a:solidFill>
              </a:rPr>
              <a:t>MCSquared</a:t>
            </a:r>
            <a:r>
              <a:rPr lang="en-US" sz="3600" dirty="0">
                <a:solidFill>
                  <a:schemeClr val="bg1"/>
                </a:solidFill>
              </a:rPr>
              <a:t> to Determine:</a:t>
            </a:r>
          </a:p>
          <a:p>
            <a:endParaRPr lang="en-US" sz="3600" i="1" dirty="0">
              <a:solidFill>
                <a:schemeClr val="bg1"/>
              </a:solidFill>
            </a:endParaRPr>
          </a:p>
          <a:p>
            <a:r>
              <a:rPr lang="en-US" sz="3600" i="1" dirty="0">
                <a:solidFill>
                  <a:schemeClr val="bg1"/>
                </a:solidFill>
              </a:rPr>
              <a:t>Is an Airbnb…a good long-term investment?  And if so…in what market?</a:t>
            </a:r>
          </a:p>
        </p:txBody>
      </p:sp>
      <p:pic>
        <p:nvPicPr>
          <p:cNvPr id="3" name="Picture 2" descr="Profile photo for Anthony Taylor">
            <a:extLst>
              <a:ext uri="{FF2B5EF4-FFF2-40B4-BE49-F238E27FC236}">
                <a16:creationId xmlns:a16="http://schemas.microsoft.com/office/drawing/2014/main" id="{C2C35FDA-749D-1F7B-6854-5494BB5BD9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006594"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1E0463-8A79-341B-DEBB-CBA60F5998F1}"/>
              </a:ext>
            </a:extLst>
          </p:cNvPr>
          <p:cNvSpPr txBox="1"/>
          <p:nvPr/>
        </p:nvSpPr>
        <p:spPr>
          <a:xfrm>
            <a:off x="2272745" y="5534561"/>
            <a:ext cx="8674639" cy="1323439"/>
          </a:xfrm>
          <a:prstGeom prst="rect">
            <a:avLst/>
          </a:prstGeom>
          <a:noFill/>
        </p:spPr>
        <p:txBody>
          <a:bodyPr wrap="square" rtlCol="0">
            <a:spAutoFit/>
          </a:bodyPr>
          <a:lstStyle/>
          <a:p>
            <a:r>
              <a:rPr lang="en-US" sz="8000" dirty="0">
                <a:solidFill>
                  <a:schemeClr val="bg1"/>
                </a:solidFill>
              </a:rPr>
              <a:t>Anthony Taylor</a:t>
            </a:r>
          </a:p>
        </p:txBody>
      </p:sp>
      <p:sp>
        <p:nvSpPr>
          <p:cNvPr id="2" name="Rectangle 1">
            <a:extLst>
              <a:ext uri="{FF2B5EF4-FFF2-40B4-BE49-F238E27FC236}">
                <a16:creationId xmlns:a16="http://schemas.microsoft.com/office/drawing/2014/main" id="{F8B98FF1-E7FE-08F2-FEB7-E4B1162CA656}"/>
              </a:ext>
            </a:extLst>
          </p:cNvPr>
          <p:cNvSpPr/>
          <p:nvPr/>
        </p:nvSpPr>
        <p:spPr>
          <a:xfrm>
            <a:off x="11248103" y="675929"/>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660FEB6A-D3A8-EE5E-C801-1257C6B36177}"/>
              </a:ext>
            </a:extLst>
          </p:cNvPr>
          <p:cNvSpPr>
            <a:spLocks noGrp="1"/>
          </p:cNvSpPr>
          <p:nvPr>
            <p:ph type="sldNum" sz="quarter" idx="12"/>
          </p:nvPr>
        </p:nvSpPr>
        <p:spPr/>
        <p:txBody>
          <a:bodyPr/>
          <a:lstStyle/>
          <a:p>
            <a:fld id="{213F978F-D8F0-3345-A4D9-395268E2C26E}" type="slidenum">
              <a:rPr lang="en-US" smtClean="0"/>
              <a:t>27</a:t>
            </a:fld>
            <a:endParaRPr lang="en-US"/>
          </a:p>
        </p:txBody>
      </p:sp>
    </p:spTree>
    <p:extLst>
      <p:ext uri="{BB962C8B-B14F-4D97-AF65-F5344CB8AC3E}">
        <p14:creationId xmlns:p14="http://schemas.microsoft.com/office/powerpoint/2010/main" val="2527687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Donut 38">
            <a:extLst>
              <a:ext uri="{FF2B5EF4-FFF2-40B4-BE49-F238E27FC236}">
                <a16:creationId xmlns:a16="http://schemas.microsoft.com/office/drawing/2014/main" id="{CB6EB37C-0DC3-8748-8AB8-2F1366F82637}"/>
              </a:ext>
            </a:extLst>
          </p:cNvPr>
          <p:cNvSpPr/>
          <p:nvPr/>
        </p:nvSpPr>
        <p:spPr>
          <a:xfrm>
            <a:off x="513916" y="482626"/>
            <a:ext cx="1470005" cy="1335542"/>
          </a:xfrm>
          <a:prstGeom prst="donut">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Oval 4">
            <a:extLst>
              <a:ext uri="{FF2B5EF4-FFF2-40B4-BE49-F238E27FC236}">
                <a16:creationId xmlns:a16="http://schemas.microsoft.com/office/drawing/2014/main" id="{92098F2A-6B74-0EEB-F1DB-50F1F7717509}"/>
              </a:ext>
            </a:extLst>
          </p:cNvPr>
          <p:cNvSpPr/>
          <p:nvPr/>
        </p:nvSpPr>
        <p:spPr>
          <a:xfrm>
            <a:off x="1676070" y="1562678"/>
            <a:ext cx="889175" cy="859189"/>
          </a:xfrm>
          <a:prstGeom prst="ellipse">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33A3C60-0F9A-920E-54C2-C9395731F857}"/>
              </a:ext>
            </a:extLst>
          </p:cNvPr>
          <p:cNvSpPr/>
          <p:nvPr/>
        </p:nvSpPr>
        <p:spPr>
          <a:xfrm>
            <a:off x="0" y="0"/>
            <a:ext cx="12192000" cy="7110488"/>
          </a:xfrm>
          <a:prstGeom prst="rect">
            <a:avLst/>
          </a:prstGeom>
          <a:solidFill>
            <a:srgbClr val="1386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4B056AA-4877-B4FD-3D12-A99C33C40355}"/>
              </a:ext>
            </a:extLst>
          </p:cNvPr>
          <p:cNvSpPr txBox="1"/>
          <p:nvPr/>
        </p:nvSpPr>
        <p:spPr>
          <a:xfrm>
            <a:off x="930940" y="1690101"/>
            <a:ext cx="10174595" cy="3693319"/>
          </a:xfrm>
          <a:prstGeom prst="rect">
            <a:avLst/>
          </a:prstGeom>
          <a:noFill/>
        </p:spPr>
        <p:txBody>
          <a:bodyPr wrap="square" rtlCol="0">
            <a:spAutoFit/>
          </a:bodyPr>
          <a:lstStyle/>
          <a:p>
            <a:pPr fontAlgn="base"/>
            <a:r>
              <a:rPr lang="en-US" dirty="0">
                <a:solidFill>
                  <a:schemeClr val="bg1"/>
                </a:solidFill>
                <a:effectLst/>
                <a:latin typeface="+mj-lt"/>
              </a:rPr>
              <a:t>Published by </a:t>
            </a:r>
            <a:r>
              <a:rPr lang="en-US" u="sng" dirty="0">
                <a:solidFill>
                  <a:schemeClr val="bg1"/>
                </a:solidFill>
                <a:effectLst/>
                <a:latin typeface="+mj-lt"/>
                <a:hlinkClick r:id="rId3">
                  <a:extLst>
                    <a:ext uri="{A12FA001-AC4F-418D-AE19-62706E023703}">
                      <ahyp:hlinkClr xmlns:ahyp="http://schemas.microsoft.com/office/drawing/2018/hyperlinkcolor" val="tx"/>
                    </a:ext>
                  </a:extLst>
                </a:hlinkClick>
              </a:rPr>
              <a:t>Statista Research Department</a:t>
            </a:r>
            <a:r>
              <a:rPr lang="en-US" dirty="0">
                <a:solidFill>
                  <a:schemeClr val="bg1"/>
                </a:solidFill>
                <a:effectLst/>
                <a:latin typeface="+mj-lt"/>
              </a:rPr>
              <a:t>, Apr 21, 2023</a:t>
            </a:r>
          </a:p>
          <a:p>
            <a:pPr algn="l" fontAlgn="base"/>
            <a:r>
              <a:rPr lang="en-US" i="0" u="sng" strike="noStrike" dirty="0">
                <a:solidFill>
                  <a:schemeClr val="bg1"/>
                </a:solidFill>
                <a:effectLst/>
                <a:latin typeface="+mj-lt"/>
                <a:hlinkClick r:id="rId4">
                  <a:extLst>
                    <a:ext uri="{A12FA001-AC4F-418D-AE19-62706E023703}">
                      <ahyp:hlinkClr xmlns:ahyp="http://schemas.microsoft.com/office/drawing/2018/hyperlinkcolor" val="tx"/>
                    </a:ext>
                  </a:extLst>
                </a:hlinkClick>
              </a:rPr>
              <a:t>Airbnb</a:t>
            </a:r>
            <a:r>
              <a:rPr lang="en-US" i="0" u="none" strike="noStrike" dirty="0">
                <a:solidFill>
                  <a:schemeClr val="bg1"/>
                </a:solidFill>
                <a:effectLst/>
                <a:latin typeface="+mj-lt"/>
              </a:rPr>
              <a:t> has become a global phenomenon since its founding in 2008. As of April 2023, Airbnb's market capitalization valued at 73.34 billion U.S. dollars, up from 54.13 billion U.S. dollars the previous year. Over the past four years, the company's market capitalization peaked in 2021 at over 100 billion U.S. dollars. </a:t>
            </a:r>
          </a:p>
          <a:p>
            <a:pPr algn="l" fontAlgn="base"/>
            <a:endParaRPr lang="en-US" dirty="0">
              <a:solidFill>
                <a:schemeClr val="bg1"/>
              </a:solidFill>
              <a:latin typeface="+mj-lt"/>
            </a:endParaRPr>
          </a:p>
          <a:p>
            <a:pPr algn="l" fontAlgn="base"/>
            <a:r>
              <a:rPr lang="en-US" b="1" i="0" u="none" strike="noStrike" dirty="0">
                <a:solidFill>
                  <a:schemeClr val="bg1"/>
                </a:solidFill>
                <a:effectLst/>
                <a:latin typeface="+mj-lt"/>
              </a:rPr>
              <a:t>Simple Findings = Incredible Impact</a:t>
            </a:r>
          </a:p>
          <a:p>
            <a:pPr algn="l" fontAlgn="base"/>
            <a:r>
              <a:rPr lang="en-US" b="0" i="0" u="none" strike="noStrike" dirty="0">
                <a:solidFill>
                  <a:schemeClr val="bg1"/>
                </a:solidFill>
                <a:effectLst/>
                <a:latin typeface="+mj-lt"/>
              </a:rPr>
              <a:t>Riley Newman, head of analytics and data science at Airbnb, ran a regression to determine the features of a listing that had the most impact on whether it would get booked, and he unearthed a shockingly simple insight: unappealing looking listings don’t get booked. Appealing ones do.  </a:t>
            </a:r>
          </a:p>
          <a:p>
            <a:pPr algn="l" fontAlgn="base"/>
            <a:endParaRPr lang="en-US" b="0" i="0" u="none" strike="noStrike" dirty="0">
              <a:solidFill>
                <a:schemeClr val="bg1"/>
              </a:solidFill>
              <a:effectLst/>
              <a:latin typeface="+mj-lt"/>
            </a:endParaRPr>
          </a:p>
          <a:p>
            <a:pPr algn="l" fontAlgn="base"/>
            <a:r>
              <a:rPr lang="en-US" b="1" i="0" u="none" strike="noStrike" dirty="0">
                <a:solidFill>
                  <a:schemeClr val="bg1"/>
                </a:solidFill>
                <a:effectLst/>
                <a:latin typeface="+mj-lt"/>
              </a:rPr>
              <a:t>Taking Action</a:t>
            </a:r>
          </a:p>
          <a:p>
            <a:pPr algn="l" fontAlgn="base"/>
            <a:r>
              <a:rPr lang="en-US" b="0" i="0" u="none" strike="noStrike" dirty="0">
                <a:solidFill>
                  <a:schemeClr val="bg1"/>
                </a:solidFill>
                <a:effectLst/>
                <a:latin typeface="+mj-lt"/>
              </a:rPr>
              <a:t>Airbnb eventually rolled out a tool that allowed hosts to request free professional photo shoots, and in the process, not only did they boost bookings, but they earned a ton of loyalty from the owners.</a:t>
            </a:r>
            <a:endParaRPr lang="en-US" dirty="0">
              <a:solidFill>
                <a:schemeClr val="bg1"/>
              </a:solidFill>
              <a:latin typeface="+mj-lt"/>
            </a:endParaRPr>
          </a:p>
        </p:txBody>
      </p:sp>
      <p:sp>
        <p:nvSpPr>
          <p:cNvPr id="4" name="TextBox 3">
            <a:extLst>
              <a:ext uri="{FF2B5EF4-FFF2-40B4-BE49-F238E27FC236}">
                <a16:creationId xmlns:a16="http://schemas.microsoft.com/office/drawing/2014/main" id="{EE015606-E4FF-E06D-BF66-699F656E59ED}"/>
              </a:ext>
            </a:extLst>
          </p:cNvPr>
          <p:cNvSpPr txBox="1"/>
          <p:nvPr/>
        </p:nvSpPr>
        <p:spPr>
          <a:xfrm>
            <a:off x="3362390" y="312076"/>
            <a:ext cx="5772019" cy="584775"/>
          </a:xfrm>
          <a:prstGeom prst="rect">
            <a:avLst/>
          </a:prstGeom>
          <a:noFill/>
        </p:spPr>
        <p:txBody>
          <a:bodyPr wrap="square" rtlCol="0">
            <a:spAutoFit/>
          </a:bodyPr>
          <a:lstStyle/>
          <a:p>
            <a:r>
              <a:rPr lang="en-US" sz="3200" b="1" dirty="0">
                <a:solidFill>
                  <a:schemeClr val="bg1"/>
                </a:solidFill>
              </a:rPr>
              <a:t>Some Background on Airbnb</a:t>
            </a:r>
          </a:p>
        </p:txBody>
      </p:sp>
      <p:sp>
        <p:nvSpPr>
          <p:cNvPr id="6" name="Rectangle 5">
            <a:extLst>
              <a:ext uri="{FF2B5EF4-FFF2-40B4-BE49-F238E27FC236}">
                <a16:creationId xmlns:a16="http://schemas.microsoft.com/office/drawing/2014/main" id="{35B6E740-CAB5-5C2B-17BC-57984AC0F734}"/>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a:extLst>
              <a:ext uri="{FF2B5EF4-FFF2-40B4-BE49-F238E27FC236}">
                <a16:creationId xmlns:a16="http://schemas.microsoft.com/office/drawing/2014/main" id="{EDA4D8CE-E777-0BA6-543A-7CF8C58A6E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1391" y="681619"/>
            <a:ext cx="2749405" cy="859189"/>
          </a:xfrm>
          <a:prstGeom prst="rect">
            <a:avLst/>
          </a:prstGeom>
          <a:noFill/>
          <a:extLst>
            <a:ext uri="{909E8E84-426E-40DD-AFC4-6F175D3DCCD1}">
              <a14:hiddenFill xmlns:a14="http://schemas.microsoft.com/office/drawing/2010/main">
                <a:solidFill>
                  <a:srgbClr val="FFFFFF"/>
                </a:solidFill>
              </a14:hiddenFill>
            </a:ext>
          </a:extLst>
        </p:spPr>
      </p:pic>
      <p:sp>
        <p:nvSpPr>
          <p:cNvPr id="10" name="Slide Number Placeholder 9">
            <a:extLst>
              <a:ext uri="{FF2B5EF4-FFF2-40B4-BE49-F238E27FC236}">
                <a16:creationId xmlns:a16="http://schemas.microsoft.com/office/drawing/2014/main" id="{8DA371A6-7202-CAD4-34FF-B2ED8FD78C7A}"/>
              </a:ext>
            </a:extLst>
          </p:cNvPr>
          <p:cNvSpPr>
            <a:spLocks noGrp="1"/>
          </p:cNvSpPr>
          <p:nvPr>
            <p:ph type="sldNum" sz="quarter" idx="12"/>
          </p:nvPr>
        </p:nvSpPr>
        <p:spPr/>
        <p:txBody>
          <a:bodyPr/>
          <a:lstStyle/>
          <a:p>
            <a:fld id="{213F978F-D8F0-3345-A4D9-395268E2C26E}" type="slidenum">
              <a:rPr lang="en-US" smtClean="0"/>
              <a:t>28</a:t>
            </a:fld>
            <a:endParaRPr lang="en-US"/>
          </a:p>
        </p:txBody>
      </p:sp>
    </p:spTree>
    <p:extLst>
      <p:ext uri="{BB962C8B-B14F-4D97-AF65-F5344CB8AC3E}">
        <p14:creationId xmlns:p14="http://schemas.microsoft.com/office/powerpoint/2010/main" val="29024800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5C56DD7-796D-C377-9AB5-9586945B41DB}"/>
              </a:ext>
            </a:extLst>
          </p:cNvPr>
          <p:cNvSpPr/>
          <p:nvPr/>
        </p:nvSpPr>
        <p:spPr>
          <a:xfrm>
            <a:off x="0" y="0"/>
            <a:ext cx="12192000" cy="6858000"/>
          </a:xfrm>
          <a:prstGeom prst="rect">
            <a:avLst/>
          </a:prstGeom>
          <a:solidFill>
            <a:srgbClr val="1386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643C"/>
              </a:solidFill>
            </a:endParaRPr>
          </a:p>
        </p:txBody>
      </p:sp>
      <p:pic>
        <p:nvPicPr>
          <p:cNvPr id="23" name="Picture 22" descr="A close up of a coffee bean&#10;&#10;Description automatically generated">
            <a:extLst>
              <a:ext uri="{FF2B5EF4-FFF2-40B4-BE49-F238E27FC236}">
                <a16:creationId xmlns:a16="http://schemas.microsoft.com/office/drawing/2014/main" id="{347B46E3-EEE4-C5B5-3B68-8BA2001753F8}"/>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377625" y="2736567"/>
            <a:ext cx="1323474" cy="1323474"/>
          </a:xfrm>
          <a:prstGeom prst="rect">
            <a:avLst/>
          </a:prstGeom>
        </p:spPr>
      </p:pic>
      <p:pic>
        <p:nvPicPr>
          <p:cNvPr id="21" name="Picture 20" descr="A close up of a coffee bean&#10;&#10;Description automatically generated">
            <a:extLst>
              <a:ext uri="{FF2B5EF4-FFF2-40B4-BE49-F238E27FC236}">
                <a16:creationId xmlns:a16="http://schemas.microsoft.com/office/drawing/2014/main" id="{E185A254-0E41-E88A-F9C5-29EE08BD786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911805" y="2120183"/>
            <a:ext cx="1323474" cy="1323474"/>
          </a:xfrm>
          <a:prstGeom prst="rect">
            <a:avLst/>
          </a:prstGeom>
        </p:spPr>
      </p:pic>
      <p:pic>
        <p:nvPicPr>
          <p:cNvPr id="2" name="Picture 1" descr="A close up of a coffee bean&#10;&#10;Description automatically generated">
            <a:extLst>
              <a:ext uri="{FF2B5EF4-FFF2-40B4-BE49-F238E27FC236}">
                <a16:creationId xmlns:a16="http://schemas.microsoft.com/office/drawing/2014/main" id="{F76006D2-9E7E-68C5-81B2-3ED36AF7F9D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476733" y="1007344"/>
            <a:ext cx="1323474" cy="1323474"/>
          </a:xfrm>
          <a:prstGeom prst="rect">
            <a:avLst/>
          </a:prstGeom>
        </p:spPr>
      </p:pic>
      <p:sp>
        <p:nvSpPr>
          <p:cNvPr id="6" name="TextBox 5">
            <a:extLst>
              <a:ext uri="{FF2B5EF4-FFF2-40B4-BE49-F238E27FC236}">
                <a16:creationId xmlns:a16="http://schemas.microsoft.com/office/drawing/2014/main" id="{8BF0D7C1-312B-8320-B2FD-13688D4D5CA6}"/>
              </a:ext>
            </a:extLst>
          </p:cNvPr>
          <p:cNvSpPr txBox="1"/>
          <p:nvPr/>
        </p:nvSpPr>
        <p:spPr>
          <a:xfrm>
            <a:off x="3987194" y="730345"/>
            <a:ext cx="5871410" cy="553998"/>
          </a:xfrm>
          <a:prstGeom prst="rect">
            <a:avLst/>
          </a:prstGeom>
          <a:noFill/>
        </p:spPr>
        <p:txBody>
          <a:bodyPr wrap="square" rtlCol="0">
            <a:spAutoFit/>
          </a:bodyPr>
          <a:lstStyle/>
          <a:p>
            <a:r>
              <a:rPr lang="en-US" sz="3000" b="1" dirty="0">
                <a:solidFill>
                  <a:schemeClr val="bg1"/>
                </a:solidFill>
              </a:rPr>
              <a:t>Why Starbucks Data?</a:t>
            </a:r>
          </a:p>
        </p:txBody>
      </p:sp>
      <p:pic>
        <p:nvPicPr>
          <p:cNvPr id="16" name="Picture 15" descr="A close up of a coffee bean&#10;&#10;Description automatically generated">
            <a:extLst>
              <a:ext uri="{FF2B5EF4-FFF2-40B4-BE49-F238E27FC236}">
                <a16:creationId xmlns:a16="http://schemas.microsoft.com/office/drawing/2014/main" id="{4552CD18-A3B6-6F7B-B43B-2616051B9194}"/>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085674" y="4709197"/>
            <a:ext cx="1323474" cy="1323474"/>
          </a:xfrm>
          <a:prstGeom prst="rect">
            <a:avLst/>
          </a:prstGeom>
        </p:spPr>
      </p:pic>
      <p:sp>
        <p:nvSpPr>
          <p:cNvPr id="8" name="TextBox 7">
            <a:extLst>
              <a:ext uri="{FF2B5EF4-FFF2-40B4-BE49-F238E27FC236}">
                <a16:creationId xmlns:a16="http://schemas.microsoft.com/office/drawing/2014/main" id="{DC48B162-8566-EFD9-5B06-EBE0D28AF47F}"/>
              </a:ext>
            </a:extLst>
          </p:cNvPr>
          <p:cNvSpPr txBox="1"/>
          <p:nvPr/>
        </p:nvSpPr>
        <p:spPr>
          <a:xfrm>
            <a:off x="1969586" y="2129593"/>
            <a:ext cx="8072609" cy="2677656"/>
          </a:xfrm>
          <a:prstGeom prst="rect">
            <a:avLst/>
          </a:prstGeom>
          <a:noFill/>
        </p:spPr>
        <p:txBody>
          <a:bodyPr wrap="square">
            <a:spAutoFit/>
          </a:bodyPr>
          <a:lstStyle/>
          <a:p>
            <a:pPr algn="l" fontAlgn="base"/>
            <a:r>
              <a:rPr lang="en-US" sz="2400" u="none" strike="noStrike" dirty="0">
                <a:solidFill>
                  <a:schemeClr val="bg1"/>
                </a:solidFill>
                <a:effectLst/>
                <a:latin typeface="graphik"/>
              </a:rPr>
              <a:t>Starbucks built a market-planning and store-development application called Atlas. The best way to think of Atlas is as a Big Data analytics tool layered on top of mapping software. Built on Esri’s ArcGIS (GIS stands for Geographic Information System), Atlas lets Starbucks factor in a range of variables that contribute to the success of existing stores, visualize them on maps, and then seek out similar areas for new locations.</a:t>
            </a:r>
            <a:endParaRPr lang="en-US" sz="2400" dirty="0">
              <a:solidFill>
                <a:schemeClr val="bg1"/>
              </a:solidFill>
            </a:endParaRPr>
          </a:p>
        </p:txBody>
      </p:sp>
      <p:pic>
        <p:nvPicPr>
          <p:cNvPr id="9" name="Picture 2" descr="Starbucks - Wikipedia">
            <a:extLst>
              <a:ext uri="{FF2B5EF4-FFF2-40B4-BE49-F238E27FC236}">
                <a16:creationId xmlns:a16="http://schemas.microsoft.com/office/drawing/2014/main" id="{62763033-894B-5DFE-8CE3-A56519A4B1B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1588" y="504624"/>
            <a:ext cx="1236814" cy="125217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close up of a coffee bean&#10;&#10;Description automatically generated">
            <a:extLst>
              <a:ext uri="{FF2B5EF4-FFF2-40B4-BE49-F238E27FC236}">
                <a16:creationId xmlns:a16="http://schemas.microsoft.com/office/drawing/2014/main" id="{41D6FAFD-B838-B343-5CCE-31DAB19CC31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459535" y="4758223"/>
            <a:ext cx="1323474" cy="1323474"/>
          </a:xfrm>
          <a:prstGeom prst="rect">
            <a:avLst/>
          </a:prstGeom>
        </p:spPr>
      </p:pic>
      <p:pic>
        <p:nvPicPr>
          <p:cNvPr id="15" name="Picture 14" descr="A close up of a coffee bean&#10;&#10;Description automatically generated">
            <a:extLst>
              <a:ext uri="{FF2B5EF4-FFF2-40B4-BE49-F238E27FC236}">
                <a16:creationId xmlns:a16="http://schemas.microsoft.com/office/drawing/2014/main" id="{FCD74100-BCB8-52C3-BBDA-9633CEF133D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824074" y="1764129"/>
            <a:ext cx="1323474" cy="1323474"/>
          </a:xfrm>
          <a:prstGeom prst="rect">
            <a:avLst/>
          </a:prstGeom>
        </p:spPr>
      </p:pic>
      <p:pic>
        <p:nvPicPr>
          <p:cNvPr id="17" name="Picture 16" descr="A close up of a coffee bean&#10;&#10;Description automatically generated">
            <a:extLst>
              <a:ext uri="{FF2B5EF4-FFF2-40B4-BE49-F238E27FC236}">
                <a16:creationId xmlns:a16="http://schemas.microsoft.com/office/drawing/2014/main" id="{0C5D8133-ED00-F6E0-1AB6-3CFB7801999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195246" y="5409078"/>
            <a:ext cx="1323474" cy="1323474"/>
          </a:xfrm>
          <a:prstGeom prst="rect">
            <a:avLst/>
          </a:prstGeom>
        </p:spPr>
      </p:pic>
      <p:pic>
        <p:nvPicPr>
          <p:cNvPr id="18" name="Picture 17" descr="A close up of a coffee bean&#10;&#10;Description automatically generated">
            <a:extLst>
              <a:ext uri="{FF2B5EF4-FFF2-40B4-BE49-F238E27FC236}">
                <a16:creationId xmlns:a16="http://schemas.microsoft.com/office/drawing/2014/main" id="{FD1CEC7C-E5A7-A261-208E-98D66611AFA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325457" y="-1478071"/>
            <a:ext cx="1323474" cy="1323474"/>
          </a:xfrm>
          <a:prstGeom prst="rect">
            <a:avLst/>
          </a:prstGeom>
        </p:spPr>
      </p:pic>
      <p:pic>
        <p:nvPicPr>
          <p:cNvPr id="19" name="Picture 18" descr="A close up of a coffee bean&#10;&#10;Description automatically generated">
            <a:extLst>
              <a:ext uri="{FF2B5EF4-FFF2-40B4-BE49-F238E27FC236}">
                <a16:creationId xmlns:a16="http://schemas.microsoft.com/office/drawing/2014/main" id="{C4D1D8AC-8CDF-D24F-6F2A-398B9496E80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883755" y="-1330324"/>
            <a:ext cx="1323474" cy="1323474"/>
          </a:xfrm>
          <a:prstGeom prst="rect">
            <a:avLst/>
          </a:prstGeom>
        </p:spPr>
      </p:pic>
      <p:pic>
        <p:nvPicPr>
          <p:cNvPr id="20" name="Picture 19" descr="A close up of a coffee bean&#10;&#10;Description automatically generated">
            <a:extLst>
              <a:ext uri="{FF2B5EF4-FFF2-40B4-BE49-F238E27FC236}">
                <a16:creationId xmlns:a16="http://schemas.microsoft.com/office/drawing/2014/main" id="{F821AFFF-7E8A-EC2C-1B77-5C9B0BBF80B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649339" y="5134293"/>
            <a:ext cx="1323474" cy="1323474"/>
          </a:xfrm>
          <a:prstGeom prst="rect">
            <a:avLst/>
          </a:prstGeom>
        </p:spPr>
      </p:pic>
      <p:pic>
        <p:nvPicPr>
          <p:cNvPr id="22" name="Picture 21" descr="A close up of a coffee bean&#10;&#10;Description automatically generated">
            <a:extLst>
              <a:ext uri="{FF2B5EF4-FFF2-40B4-BE49-F238E27FC236}">
                <a16:creationId xmlns:a16="http://schemas.microsoft.com/office/drawing/2014/main" id="{80A4FBED-D264-8CFB-FD25-0C52EF9BF6F2}"/>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32797" y="2479167"/>
            <a:ext cx="1323474" cy="1323474"/>
          </a:xfrm>
          <a:prstGeom prst="rect">
            <a:avLst/>
          </a:prstGeom>
        </p:spPr>
      </p:pic>
      <p:pic>
        <p:nvPicPr>
          <p:cNvPr id="24" name="Picture 23" descr="A close up of a coffee bean&#10;&#10;Description automatically generated">
            <a:extLst>
              <a:ext uri="{FF2B5EF4-FFF2-40B4-BE49-F238E27FC236}">
                <a16:creationId xmlns:a16="http://schemas.microsoft.com/office/drawing/2014/main" id="{816C0AED-7C52-6EA2-468F-71CED258DB0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08258" y="4941842"/>
            <a:ext cx="1323474" cy="1323474"/>
          </a:xfrm>
          <a:prstGeom prst="rect">
            <a:avLst/>
          </a:prstGeom>
        </p:spPr>
      </p:pic>
      <p:pic>
        <p:nvPicPr>
          <p:cNvPr id="25" name="Picture 24" descr="A close up of a coffee bean&#10;&#10;Description automatically generated">
            <a:extLst>
              <a:ext uri="{FF2B5EF4-FFF2-40B4-BE49-F238E27FC236}">
                <a16:creationId xmlns:a16="http://schemas.microsoft.com/office/drawing/2014/main" id="{7C6030CA-B9C7-ADD0-4524-AC3A820CA9F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250068" y="-245962"/>
            <a:ext cx="1323474" cy="1323474"/>
          </a:xfrm>
          <a:prstGeom prst="rect">
            <a:avLst/>
          </a:prstGeom>
        </p:spPr>
      </p:pic>
      <p:sp>
        <p:nvSpPr>
          <p:cNvPr id="3" name="Rectangle 2">
            <a:extLst>
              <a:ext uri="{FF2B5EF4-FFF2-40B4-BE49-F238E27FC236}">
                <a16:creationId xmlns:a16="http://schemas.microsoft.com/office/drawing/2014/main" id="{81B4C89E-52CA-15FF-6278-7DC7731833ED}"/>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E6DE2858-4216-4827-8064-8883E3982EAD}"/>
              </a:ext>
            </a:extLst>
          </p:cNvPr>
          <p:cNvSpPr>
            <a:spLocks noGrp="1"/>
          </p:cNvSpPr>
          <p:nvPr>
            <p:ph type="sldNum" sz="quarter" idx="12"/>
          </p:nvPr>
        </p:nvSpPr>
        <p:spPr/>
        <p:txBody>
          <a:bodyPr/>
          <a:lstStyle/>
          <a:p>
            <a:fld id="{213F978F-D8F0-3345-A4D9-395268E2C26E}" type="slidenum">
              <a:rPr lang="en-US" smtClean="0"/>
              <a:t>29</a:t>
            </a:fld>
            <a:endParaRPr lang="en-US"/>
          </a:p>
        </p:txBody>
      </p:sp>
    </p:spTree>
    <p:extLst>
      <p:ext uri="{BB962C8B-B14F-4D97-AF65-F5344CB8AC3E}">
        <p14:creationId xmlns:p14="http://schemas.microsoft.com/office/powerpoint/2010/main" val="10114515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ABBB681-F4D2-40F2-ACC3-DE0B4B488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9388ED0-1FEF-4E11-B488-BD661D1AC1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5847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12443FFC-FCA4-0092-2DA5-4060E93C590E}"/>
              </a:ext>
            </a:extLst>
          </p:cNvPr>
          <p:cNvSpPr/>
          <p:nvPr/>
        </p:nvSpPr>
        <p:spPr>
          <a:xfrm rot="5400000">
            <a:off x="1637389" y="1106496"/>
            <a:ext cx="4576363" cy="4571314"/>
          </a:xfrm>
          <a:prstGeom prst="ellipse">
            <a:avLst/>
          </a:prstGeom>
          <a:blipFill dpi="0" rotWithShape="0">
            <a:blip r:embed="rId3"/>
            <a:srcRect/>
            <a:stretch>
              <a:fillRect/>
            </a:stretch>
          </a:blipFill>
          <a:ln>
            <a:noFill/>
          </a:ln>
          <a:scene3d>
            <a:camera prst="orthographicFront">
              <a:rot lat="0" lon="0" rev="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7037176" y="771434"/>
            <a:ext cx="3514909" cy="5083251"/>
          </a:xfrm>
          <a:prstGeom prst="rect">
            <a:avLst/>
          </a:prstGeom>
          <a:noFill/>
        </p:spPr>
        <p:txBody>
          <a:bodyPr wrap="square">
            <a:spAutoFit/>
          </a:bodyPr>
          <a:lstStyle/>
          <a:p>
            <a:pPr defTabSz="397764">
              <a:spcAft>
                <a:spcPts val="600"/>
              </a:spcAft>
            </a:pPr>
            <a:r>
              <a:rPr lang="en-US" sz="3200" b="1" kern="1200" dirty="0">
                <a:solidFill>
                  <a:schemeClr val="tx1">
                    <a:lumMod val="75000"/>
                    <a:lumOff val="25000"/>
                  </a:schemeClr>
                </a:solidFill>
                <a:latin typeface="+mn-lt"/>
                <a:ea typeface="+mn-ea"/>
                <a:cs typeface="+mn-cs"/>
              </a:rPr>
              <a:t>Matt Dipinto</a:t>
            </a:r>
          </a:p>
          <a:p>
            <a:pPr defTabSz="397764">
              <a:spcAft>
                <a:spcPts val="600"/>
              </a:spcAft>
            </a:pPr>
            <a:r>
              <a:rPr lang="en-US" sz="2800" kern="1200" dirty="0">
                <a:solidFill>
                  <a:schemeClr val="tx1">
                    <a:lumMod val="75000"/>
                    <a:lumOff val="25000"/>
                  </a:schemeClr>
                </a:solidFill>
                <a:latin typeface="+mn-lt"/>
                <a:ea typeface="+mn-ea"/>
                <a:cs typeface="+mn-cs"/>
              </a:rPr>
              <a:t>Git Master</a:t>
            </a:r>
          </a:p>
          <a:p>
            <a:pPr defTabSz="397764">
              <a:spcAft>
                <a:spcPts val="600"/>
              </a:spcAft>
            </a:pPr>
            <a:r>
              <a:rPr lang="en-US" sz="2800" kern="1200" dirty="0">
                <a:solidFill>
                  <a:schemeClr val="tx1">
                    <a:lumMod val="75000"/>
                    <a:lumOff val="25000"/>
                  </a:schemeClr>
                </a:solidFill>
                <a:latin typeface="+mn-lt"/>
                <a:ea typeface="+mn-ea"/>
                <a:cs typeface="+mn-cs"/>
              </a:rPr>
              <a:t>Data Cleanser</a:t>
            </a:r>
          </a:p>
          <a:p>
            <a:pPr defTabSz="397764">
              <a:spcAft>
                <a:spcPts val="600"/>
              </a:spcAft>
            </a:pPr>
            <a:r>
              <a:rPr lang="en-US" sz="2800" kern="1200" dirty="0">
                <a:solidFill>
                  <a:schemeClr val="tx1">
                    <a:lumMod val="75000"/>
                    <a:lumOff val="25000"/>
                  </a:schemeClr>
                </a:solidFill>
                <a:latin typeface="+mn-lt"/>
                <a:ea typeface="+mn-ea"/>
                <a:cs typeface="+mn-cs"/>
              </a:rPr>
              <a:t>Plot Master</a:t>
            </a:r>
          </a:p>
          <a:p>
            <a:pPr defTabSz="397764">
              <a:spcAft>
                <a:spcPts val="600"/>
              </a:spcAft>
            </a:pPr>
            <a:endParaRPr lang="en-US" sz="3132" kern="1200" dirty="0">
              <a:solidFill>
                <a:schemeClr val="tx1">
                  <a:lumMod val="75000"/>
                  <a:lumOff val="25000"/>
                </a:schemeClr>
              </a:solidFill>
              <a:latin typeface="+mn-lt"/>
              <a:ea typeface="+mn-ea"/>
              <a:cs typeface="+mn-cs"/>
            </a:endParaRPr>
          </a:p>
          <a:p>
            <a:pPr defTabSz="397764">
              <a:spcAft>
                <a:spcPts val="600"/>
              </a:spcAft>
            </a:pPr>
            <a:r>
              <a:rPr lang="en-US" sz="2800" i="1" kern="1200" dirty="0">
                <a:solidFill>
                  <a:schemeClr val="tx1">
                    <a:lumMod val="75000"/>
                    <a:lumOff val="25000"/>
                  </a:schemeClr>
                </a:solidFill>
                <a:latin typeface="+mn-lt"/>
                <a:ea typeface="+mn-ea"/>
                <a:cs typeface="+mn-cs"/>
              </a:rPr>
              <a:t>When Matt’s not sharing links to the class on slack, you can find him sneaking Belle into Christmas Parties.</a:t>
            </a:r>
            <a:endParaRPr lang="en-US" sz="2800" i="1" dirty="0">
              <a:solidFill>
                <a:schemeClr val="tx1">
                  <a:lumMod val="75000"/>
                  <a:lumOff val="25000"/>
                </a:schemeClr>
              </a:solidFill>
            </a:endParaRPr>
          </a:p>
        </p:txBody>
      </p:sp>
      <p:sp>
        <p:nvSpPr>
          <p:cNvPr id="7" name="Slide Number Placeholder 6">
            <a:extLst>
              <a:ext uri="{FF2B5EF4-FFF2-40B4-BE49-F238E27FC236}">
                <a16:creationId xmlns:a16="http://schemas.microsoft.com/office/drawing/2014/main" id="{8281412B-72AF-2381-26E4-5AE529DC90AC}"/>
              </a:ext>
            </a:extLst>
          </p:cNvPr>
          <p:cNvSpPr>
            <a:spLocks noGrp="1"/>
          </p:cNvSpPr>
          <p:nvPr>
            <p:ph type="sldNum" sz="quarter" idx="12"/>
          </p:nvPr>
        </p:nvSpPr>
        <p:spPr/>
        <p:txBody>
          <a:bodyPr/>
          <a:lstStyle/>
          <a:p>
            <a:fld id="{213F978F-D8F0-3345-A4D9-395268E2C26E}" type="slidenum">
              <a:rPr lang="en-US" smtClean="0"/>
              <a:t>3</a:t>
            </a:fld>
            <a:endParaRPr lang="en-US"/>
          </a:p>
        </p:txBody>
      </p:sp>
    </p:spTree>
    <p:extLst>
      <p:ext uri="{BB962C8B-B14F-4D97-AF65-F5344CB8AC3E}">
        <p14:creationId xmlns:p14="http://schemas.microsoft.com/office/powerpoint/2010/main" val="4258960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ity with mountains in the background&#10;&#10;Description automatically generated">
            <a:extLst>
              <a:ext uri="{FF2B5EF4-FFF2-40B4-BE49-F238E27FC236}">
                <a16:creationId xmlns:a16="http://schemas.microsoft.com/office/drawing/2014/main" id="{C86B294E-C668-A494-061C-CF324578E97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saturation sat="0"/>
                    </a14:imgEffect>
                    <a14:imgEffect>
                      <a14:brightnessContrast bright="-14000" contrast="30000"/>
                    </a14:imgEffect>
                  </a14:imgLayer>
                </a14:imgProps>
              </a:ext>
            </a:extLst>
          </a:blip>
          <a:stretch>
            <a:fillRect/>
          </a:stretch>
        </p:blipFill>
        <p:spPr>
          <a:xfrm>
            <a:off x="-965383" y="-896493"/>
            <a:ext cx="13515191" cy="8307945"/>
          </a:xfrm>
          <a:prstGeom prst="rect">
            <a:avLst/>
          </a:prstGeom>
          <a:effectLst>
            <a:glow>
              <a:schemeClr val="accent1">
                <a:alpha val="60216"/>
              </a:schemeClr>
            </a:glow>
          </a:effectLst>
        </p:spPr>
      </p:pic>
      <p:sp>
        <p:nvSpPr>
          <p:cNvPr id="9" name="Freeform 8">
            <a:extLst>
              <a:ext uri="{FF2B5EF4-FFF2-40B4-BE49-F238E27FC236}">
                <a16:creationId xmlns:a16="http://schemas.microsoft.com/office/drawing/2014/main" id="{AA6D84F7-B3A4-A481-777E-5EF0AE434552}"/>
              </a:ext>
            </a:extLst>
          </p:cNvPr>
          <p:cNvSpPr/>
          <p:nvPr/>
        </p:nvSpPr>
        <p:spPr>
          <a:xfrm>
            <a:off x="-965383" y="-896492"/>
            <a:ext cx="13515191" cy="8307944"/>
          </a:xfrm>
          <a:custGeom>
            <a:avLst/>
            <a:gdLst>
              <a:gd name="connsiteX0" fmla="*/ 9607925 w 11964201"/>
              <a:gd name="connsiteY0" fmla="*/ 2705085 h 6545178"/>
              <a:gd name="connsiteX1" fmla="*/ 9386437 w 11964201"/>
              <a:gd name="connsiteY1" fmla="*/ 2824647 h 6545178"/>
              <a:gd name="connsiteX2" fmla="*/ 7976700 w 11964201"/>
              <a:gd name="connsiteY2" fmla="*/ 5464743 h 6545178"/>
              <a:gd name="connsiteX3" fmla="*/ 8070301 w 11964201"/>
              <a:gd name="connsiteY3" fmla="*/ 5772838 h 6545178"/>
              <a:gd name="connsiteX4" fmla="*/ 8873667 w 11964201"/>
              <a:gd name="connsiteY4" fmla="*/ 6201813 h 6545178"/>
              <a:gd name="connsiteX5" fmla="*/ 9181762 w 11964201"/>
              <a:gd name="connsiteY5" fmla="*/ 6108213 h 6545178"/>
              <a:gd name="connsiteX6" fmla="*/ 10591499 w 11964201"/>
              <a:gd name="connsiteY6" fmla="*/ 3468116 h 6545178"/>
              <a:gd name="connsiteX7" fmla="*/ 10497898 w 11964201"/>
              <a:gd name="connsiteY7" fmla="*/ 3160021 h 6545178"/>
              <a:gd name="connsiteX8" fmla="*/ 9694532 w 11964201"/>
              <a:gd name="connsiteY8" fmla="*/ 2731046 h 6545178"/>
              <a:gd name="connsiteX9" fmla="*/ 9607925 w 11964201"/>
              <a:gd name="connsiteY9" fmla="*/ 2705085 h 6545178"/>
              <a:gd name="connsiteX10" fmla="*/ 0 w 11964201"/>
              <a:gd name="connsiteY10" fmla="*/ 0 h 6545178"/>
              <a:gd name="connsiteX11" fmla="*/ 9071715 w 11964201"/>
              <a:gd name="connsiteY11" fmla="*/ 0 h 6545178"/>
              <a:gd name="connsiteX12" fmla="*/ 7693997 w 11964201"/>
              <a:gd name="connsiteY12" fmla="*/ 2580132 h 6545178"/>
              <a:gd name="connsiteX13" fmla="*/ 7787598 w 11964201"/>
              <a:gd name="connsiteY13" fmla="*/ 2888227 h 6545178"/>
              <a:gd name="connsiteX14" fmla="*/ 8590964 w 11964201"/>
              <a:gd name="connsiteY14" fmla="*/ 3317201 h 6545178"/>
              <a:gd name="connsiteX15" fmla="*/ 8899059 w 11964201"/>
              <a:gd name="connsiteY15" fmla="*/ 3223601 h 6545178"/>
              <a:gd name="connsiteX16" fmla="*/ 10308796 w 11964201"/>
              <a:gd name="connsiteY16" fmla="*/ 583505 h 6545178"/>
              <a:gd name="connsiteX17" fmla="*/ 10215195 w 11964201"/>
              <a:gd name="connsiteY17" fmla="*/ 275409 h 6545178"/>
              <a:gd name="connsiteX18" fmla="*/ 9699419 w 11964201"/>
              <a:gd name="connsiteY18" fmla="*/ 0 h 6545178"/>
              <a:gd name="connsiteX19" fmla="*/ 10900991 w 11964201"/>
              <a:gd name="connsiteY19" fmla="*/ 0 h 6545178"/>
              <a:gd name="connsiteX20" fmla="*/ 9761519 w 11964201"/>
              <a:gd name="connsiteY20" fmla="*/ 2133955 h 6545178"/>
              <a:gd name="connsiteX21" fmla="*/ 9855120 w 11964201"/>
              <a:gd name="connsiteY21" fmla="*/ 2442051 h 6545178"/>
              <a:gd name="connsiteX22" fmla="*/ 10658486 w 11964201"/>
              <a:gd name="connsiteY22" fmla="*/ 2871026 h 6545178"/>
              <a:gd name="connsiteX23" fmla="*/ 10966581 w 11964201"/>
              <a:gd name="connsiteY23" fmla="*/ 2777425 h 6545178"/>
              <a:gd name="connsiteX24" fmla="*/ 11964201 w 11964201"/>
              <a:gd name="connsiteY24" fmla="*/ 909124 h 6545178"/>
              <a:gd name="connsiteX25" fmla="*/ 11964201 w 11964201"/>
              <a:gd name="connsiteY25" fmla="*/ 1747221 h 6545178"/>
              <a:gd name="connsiteX26" fmla="*/ 10963061 w 11964201"/>
              <a:gd name="connsiteY26" fmla="*/ 3622113 h 6545178"/>
              <a:gd name="connsiteX27" fmla="*/ 11056662 w 11964201"/>
              <a:gd name="connsiteY27" fmla="*/ 3930208 h 6545178"/>
              <a:gd name="connsiteX28" fmla="*/ 11860028 w 11964201"/>
              <a:gd name="connsiteY28" fmla="*/ 4359183 h 6545178"/>
              <a:gd name="connsiteX29" fmla="*/ 11946635 w 11964201"/>
              <a:gd name="connsiteY29" fmla="*/ 4385145 h 6545178"/>
              <a:gd name="connsiteX30" fmla="*/ 11964201 w 11964201"/>
              <a:gd name="connsiteY30" fmla="*/ 4385025 h 6545178"/>
              <a:gd name="connsiteX31" fmla="*/ 11964201 w 11964201"/>
              <a:gd name="connsiteY31" fmla="*/ 6545178 h 6545178"/>
              <a:gd name="connsiteX32" fmla="*/ 10963630 w 11964201"/>
              <a:gd name="connsiteY32" fmla="*/ 6545178 h 6545178"/>
              <a:gd name="connsiteX33" fmla="*/ 11784150 w 11964201"/>
              <a:gd name="connsiteY33" fmla="*/ 5008543 h 6545178"/>
              <a:gd name="connsiteX34" fmla="*/ 11690549 w 11964201"/>
              <a:gd name="connsiteY34" fmla="*/ 4700448 h 6545178"/>
              <a:gd name="connsiteX35" fmla="*/ 10887183 w 11964201"/>
              <a:gd name="connsiteY35" fmla="*/ 4271473 h 6545178"/>
              <a:gd name="connsiteX36" fmla="*/ 10579088 w 11964201"/>
              <a:gd name="connsiteY36" fmla="*/ 4365074 h 6545178"/>
              <a:gd name="connsiteX37" fmla="*/ 9414974 w 11964201"/>
              <a:gd name="connsiteY37" fmla="*/ 6545178 h 6545178"/>
              <a:gd name="connsiteX38" fmla="*/ 7037395 w 11964201"/>
              <a:gd name="connsiteY38" fmla="*/ 6545178 h 6545178"/>
              <a:gd name="connsiteX39" fmla="*/ 7056709 w 11964201"/>
              <a:gd name="connsiteY39" fmla="*/ 6532440 h 6545178"/>
              <a:gd name="connsiteX40" fmla="*/ 7114238 w 11964201"/>
              <a:gd name="connsiteY40" fmla="*/ 6462689 h 6545178"/>
              <a:gd name="connsiteX41" fmla="*/ 8523975 w 11964201"/>
              <a:gd name="connsiteY41" fmla="*/ 3822592 h 6545178"/>
              <a:gd name="connsiteX42" fmla="*/ 8430374 w 11964201"/>
              <a:gd name="connsiteY42" fmla="*/ 3514497 h 6545178"/>
              <a:gd name="connsiteX43" fmla="*/ 7627009 w 11964201"/>
              <a:gd name="connsiteY43" fmla="*/ 3085522 h 6545178"/>
              <a:gd name="connsiteX44" fmla="*/ 7318914 w 11964201"/>
              <a:gd name="connsiteY44" fmla="*/ 3179123 h 6545178"/>
              <a:gd name="connsiteX45" fmla="*/ 5909176 w 11964201"/>
              <a:gd name="connsiteY45" fmla="*/ 5819219 h 6545178"/>
              <a:gd name="connsiteX46" fmla="*/ 6002777 w 11964201"/>
              <a:gd name="connsiteY46" fmla="*/ 6127314 h 6545178"/>
              <a:gd name="connsiteX47" fmla="*/ 6785335 w 11964201"/>
              <a:gd name="connsiteY47" fmla="*/ 6545178 h 6545178"/>
              <a:gd name="connsiteX48" fmla="*/ 0 w 11964201"/>
              <a:gd name="connsiteY48" fmla="*/ 6545178 h 654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964201" h="6545178">
                <a:moveTo>
                  <a:pt x="9607925" y="2705085"/>
                </a:moveTo>
                <a:cubicBezTo>
                  <a:pt x="9519557" y="2697082"/>
                  <a:pt x="9430860" y="2741453"/>
                  <a:pt x="9386437" y="2824647"/>
                </a:cubicBezTo>
                <a:lnTo>
                  <a:pt x="7976700" y="5464743"/>
                </a:lnTo>
                <a:cubicBezTo>
                  <a:pt x="7917469" y="5575669"/>
                  <a:pt x="7959375" y="5713607"/>
                  <a:pt x="8070301" y="5772838"/>
                </a:cubicBezTo>
                <a:lnTo>
                  <a:pt x="8873667" y="6201813"/>
                </a:lnTo>
                <a:cubicBezTo>
                  <a:pt x="8984592" y="6261044"/>
                  <a:pt x="9122531" y="6219138"/>
                  <a:pt x="9181762" y="6108213"/>
                </a:cubicBezTo>
                <a:lnTo>
                  <a:pt x="10591499" y="3468116"/>
                </a:lnTo>
                <a:cubicBezTo>
                  <a:pt x="10650730" y="3357190"/>
                  <a:pt x="10608824" y="3219253"/>
                  <a:pt x="10497898" y="3160021"/>
                </a:cubicBezTo>
                <a:lnTo>
                  <a:pt x="9694532" y="2731046"/>
                </a:lnTo>
                <a:cubicBezTo>
                  <a:pt x="9666801" y="2716239"/>
                  <a:pt x="9637381" y="2707752"/>
                  <a:pt x="9607925" y="2705085"/>
                </a:cubicBezTo>
                <a:close/>
                <a:moveTo>
                  <a:pt x="0" y="0"/>
                </a:moveTo>
                <a:lnTo>
                  <a:pt x="9071715" y="0"/>
                </a:lnTo>
                <a:lnTo>
                  <a:pt x="7693997" y="2580132"/>
                </a:lnTo>
                <a:cubicBezTo>
                  <a:pt x="7634766" y="2691057"/>
                  <a:pt x="7676672" y="2828995"/>
                  <a:pt x="7787598" y="2888227"/>
                </a:cubicBezTo>
                <a:lnTo>
                  <a:pt x="8590964" y="3317201"/>
                </a:lnTo>
                <a:cubicBezTo>
                  <a:pt x="8701889" y="3376433"/>
                  <a:pt x="8839828" y="3334526"/>
                  <a:pt x="8899059" y="3223601"/>
                </a:cubicBezTo>
                <a:lnTo>
                  <a:pt x="10308796" y="583505"/>
                </a:lnTo>
                <a:cubicBezTo>
                  <a:pt x="10368027" y="472579"/>
                  <a:pt x="10326121" y="334641"/>
                  <a:pt x="10215195" y="275409"/>
                </a:cubicBezTo>
                <a:lnTo>
                  <a:pt x="9699419" y="0"/>
                </a:lnTo>
                <a:lnTo>
                  <a:pt x="10900991" y="0"/>
                </a:lnTo>
                <a:lnTo>
                  <a:pt x="9761519" y="2133955"/>
                </a:lnTo>
                <a:cubicBezTo>
                  <a:pt x="9702288" y="2244881"/>
                  <a:pt x="9744194" y="2382820"/>
                  <a:pt x="9855120" y="2442051"/>
                </a:cubicBezTo>
                <a:lnTo>
                  <a:pt x="10658486" y="2871026"/>
                </a:lnTo>
                <a:cubicBezTo>
                  <a:pt x="10769411" y="2930256"/>
                  <a:pt x="10907350" y="2888350"/>
                  <a:pt x="10966581" y="2777425"/>
                </a:cubicBezTo>
                <a:lnTo>
                  <a:pt x="11964201" y="909124"/>
                </a:lnTo>
                <a:lnTo>
                  <a:pt x="11964201" y="1747221"/>
                </a:lnTo>
                <a:lnTo>
                  <a:pt x="10963061" y="3622113"/>
                </a:lnTo>
                <a:cubicBezTo>
                  <a:pt x="10903830" y="3733039"/>
                  <a:pt x="10945736" y="3870977"/>
                  <a:pt x="11056662" y="3930208"/>
                </a:cubicBezTo>
                <a:lnTo>
                  <a:pt x="11860028" y="4359183"/>
                </a:lnTo>
                <a:cubicBezTo>
                  <a:pt x="11887760" y="4373991"/>
                  <a:pt x="11917179" y="4382478"/>
                  <a:pt x="11946635" y="4385145"/>
                </a:cubicBezTo>
                <a:lnTo>
                  <a:pt x="11964201" y="4385025"/>
                </a:lnTo>
                <a:lnTo>
                  <a:pt x="11964201" y="6545178"/>
                </a:lnTo>
                <a:lnTo>
                  <a:pt x="10963630" y="6545178"/>
                </a:lnTo>
                <a:lnTo>
                  <a:pt x="11784150" y="5008543"/>
                </a:lnTo>
                <a:cubicBezTo>
                  <a:pt x="11843381" y="4897618"/>
                  <a:pt x="11801475" y="4759679"/>
                  <a:pt x="11690549" y="4700448"/>
                </a:cubicBezTo>
                <a:lnTo>
                  <a:pt x="10887183" y="4271473"/>
                </a:lnTo>
                <a:cubicBezTo>
                  <a:pt x="10776258" y="4212242"/>
                  <a:pt x="10638319" y="4254148"/>
                  <a:pt x="10579088" y="4365074"/>
                </a:cubicBezTo>
                <a:lnTo>
                  <a:pt x="9414974" y="6545178"/>
                </a:lnTo>
                <a:lnTo>
                  <a:pt x="7037395" y="6545178"/>
                </a:lnTo>
                <a:lnTo>
                  <a:pt x="7056709" y="6532440"/>
                </a:lnTo>
                <a:cubicBezTo>
                  <a:pt x="7079703" y="6513838"/>
                  <a:pt x="7099430" y="6490420"/>
                  <a:pt x="7114238" y="6462689"/>
                </a:cubicBezTo>
                <a:lnTo>
                  <a:pt x="8523975" y="3822592"/>
                </a:lnTo>
                <a:cubicBezTo>
                  <a:pt x="8583206" y="3711666"/>
                  <a:pt x="8541300" y="3573728"/>
                  <a:pt x="8430374" y="3514497"/>
                </a:cubicBezTo>
                <a:lnTo>
                  <a:pt x="7627009" y="3085522"/>
                </a:lnTo>
                <a:cubicBezTo>
                  <a:pt x="7516083" y="3026291"/>
                  <a:pt x="7378145" y="3068197"/>
                  <a:pt x="7318914" y="3179123"/>
                </a:cubicBezTo>
                <a:lnTo>
                  <a:pt x="5909176" y="5819219"/>
                </a:lnTo>
                <a:cubicBezTo>
                  <a:pt x="5849945" y="5930145"/>
                  <a:pt x="5891851" y="6068083"/>
                  <a:pt x="6002777" y="6127314"/>
                </a:cubicBezTo>
                <a:lnTo>
                  <a:pt x="6785335" y="6545178"/>
                </a:lnTo>
                <a:lnTo>
                  <a:pt x="0" y="6545178"/>
                </a:lnTo>
                <a:close/>
              </a:path>
            </a:pathLst>
          </a:cu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extBox 11">
            <a:extLst>
              <a:ext uri="{FF2B5EF4-FFF2-40B4-BE49-F238E27FC236}">
                <a16:creationId xmlns:a16="http://schemas.microsoft.com/office/drawing/2014/main" id="{1832FC9A-9A4E-9965-437C-11F07CDF32FF}"/>
              </a:ext>
            </a:extLst>
          </p:cNvPr>
          <p:cNvSpPr txBox="1"/>
          <p:nvPr/>
        </p:nvSpPr>
        <p:spPr>
          <a:xfrm>
            <a:off x="1110814" y="0"/>
            <a:ext cx="5870089" cy="6924973"/>
          </a:xfrm>
          <a:prstGeom prst="rect">
            <a:avLst/>
          </a:prstGeom>
          <a:noFill/>
        </p:spPr>
        <p:txBody>
          <a:bodyPr wrap="square" rtlCol="0">
            <a:spAutoFit/>
          </a:bodyPr>
          <a:lstStyle/>
          <a:p>
            <a:r>
              <a:rPr lang="en-US" sz="4000" b="1" dirty="0">
                <a:solidFill>
                  <a:schemeClr val="bg1"/>
                </a:solidFill>
                <a:latin typeface="+mj-lt"/>
              </a:rPr>
              <a:t>Denver, Colorado</a:t>
            </a:r>
          </a:p>
          <a:p>
            <a:endParaRPr lang="en-US" sz="4000" b="1" dirty="0">
              <a:solidFill>
                <a:schemeClr val="bg1"/>
              </a:solidFill>
            </a:endParaRPr>
          </a:p>
          <a:p>
            <a:r>
              <a:rPr lang="en-US" sz="3600" dirty="0">
                <a:solidFill>
                  <a:schemeClr val="bg1"/>
                </a:solidFill>
                <a:latin typeface="+mj-lt"/>
              </a:rPr>
              <a:t>After Cleanup, Final Datasets Included:</a:t>
            </a:r>
          </a:p>
          <a:p>
            <a:endParaRPr lang="en-US" sz="3600" dirty="0">
              <a:solidFill>
                <a:schemeClr val="bg1"/>
              </a:solidFill>
              <a:latin typeface="+mj-lt"/>
            </a:endParaRPr>
          </a:p>
          <a:p>
            <a:pPr marL="571500" indent="-571500">
              <a:buFont typeface="Wingdings" pitchFamily="2" charset="2"/>
              <a:buChar char="v"/>
            </a:pPr>
            <a:r>
              <a:rPr lang="en-US" sz="3600" dirty="0">
                <a:solidFill>
                  <a:schemeClr val="bg1"/>
                </a:solidFill>
                <a:latin typeface="+mj-lt"/>
              </a:rPr>
              <a:t>303 Denver Starbucks </a:t>
            </a:r>
          </a:p>
          <a:p>
            <a:pPr marL="571500" indent="-571500">
              <a:buFont typeface="Wingdings" pitchFamily="2" charset="2"/>
              <a:buChar char="v"/>
            </a:pPr>
            <a:endParaRPr lang="en-US" sz="3600" dirty="0">
              <a:solidFill>
                <a:schemeClr val="bg1"/>
              </a:solidFill>
              <a:latin typeface="+mj-lt"/>
            </a:endParaRPr>
          </a:p>
          <a:p>
            <a:pPr marL="571500" indent="-571500">
              <a:buFont typeface="Wingdings" pitchFamily="2" charset="2"/>
              <a:buChar char="v"/>
            </a:pPr>
            <a:r>
              <a:rPr lang="en-US" sz="3600" dirty="0">
                <a:solidFill>
                  <a:schemeClr val="bg1"/>
                </a:solidFill>
                <a:latin typeface="+mj-lt"/>
              </a:rPr>
              <a:t>5,367 Denver Airbnb Sites</a:t>
            </a:r>
          </a:p>
          <a:p>
            <a:endParaRPr lang="en-US" sz="3600" dirty="0">
              <a:solidFill>
                <a:schemeClr val="bg1"/>
              </a:solidFill>
              <a:latin typeface="+mj-lt"/>
            </a:endParaRPr>
          </a:p>
          <a:p>
            <a:r>
              <a:rPr lang="en-US" sz="3600" dirty="0">
                <a:solidFill>
                  <a:schemeClr val="bg1"/>
                </a:solidFill>
                <a:latin typeface="+mj-lt"/>
              </a:rPr>
              <a:t>In 5 Major Denver Neighborhoods</a:t>
            </a:r>
          </a:p>
          <a:p>
            <a:endParaRPr lang="en-US" sz="4000" dirty="0">
              <a:solidFill>
                <a:schemeClr val="bg1"/>
              </a:solidFill>
              <a:latin typeface="+mj-lt"/>
            </a:endParaRPr>
          </a:p>
        </p:txBody>
      </p:sp>
      <p:sp>
        <p:nvSpPr>
          <p:cNvPr id="3" name="Slide Number Placeholder 2">
            <a:extLst>
              <a:ext uri="{FF2B5EF4-FFF2-40B4-BE49-F238E27FC236}">
                <a16:creationId xmlns:a16="http://schemas.microsoft.com/office/drawing/2014/main" id="{2FE4BEF3-8695-2930-EC5A-7795B6940CD4}"/>
              </a:ext>
            </a:extLst>
          </p:cNvPr>
          <p:cNvSpPr>
            <a:spLocks noGrp="1"/>
          </p:cNvSpPr>
          <p:nvPr>
            <p:ph type="sldNum" sz="quarter" idx="12"/>
          </p:nvPr>
        </p:nvSpPr>
        <p:spPr/>
        <p:txBody>
          <a:bodyPr/>
          <a:lstStyle/>
          <a:p>
            <a:fld id="{213F978F-D8F0-3345-A4D9-395268E2C26E}" type="slidenum">
              <a:rPr lang="en-US" smtClean="0"/>
              <a:t>30</a:t>
            </a:fld>
            <a:endParaRPr lang="en-US"/>
          </a:p>
        </p:txBody>
      </p:sp>
    </p:spTree>
    <p:extLst>
      <p:ext uri="{BB962C8B-B14F-4D97-AF65-F5344CB8AC3E}">
        <p14:creationId xmlns:p14="http://schemas.microsoft.com/office/powerpoint/2010/main" val="463144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remove" nodeType="afterEffect">
                                  <p:stCondLst>
                                    <p:cond delay="500"/>
                                  </p:stCondLst>
                                  <p:childTnLst>
                                    <p:animMotion origin="layout" path="M 0.07135 0.00208 L 1.34818 -0.025 " pathEditMode="relative" rAng="0" ptsTypes="AA">
                                      <p:cBhvr>
                                        <p:cTn id="6" dur="2000" spd="-100000" fill="hold"/>
                                        <p:tgtEl>
                                          <p:spTgt spid="11"/>
                                        </p:tgtEl>
                                        <p:attrNameLst>
                                          <p:attrName>ppt_x</p:attrName>
                                          <p:attrName>ppt_y</p:attrName>
                                        </p:attrNameLst>
                                      </p:cBhvr>
                                      <p:rCtr x="63841" y="-1366"/>
                                    </p:animMotion>
                                  </p:childTnLst>
                                  <p:subTnLst>
                                    <p:cmd type="evt" cmd="onstopaudio">
                                      <p:cBhvr>
                                        <p:cTn display="0" masterRel="sameClick">
                                          <p:stCondLst>
                                            <p:cond evt="begin" delay="0">
                                              <p:tn val="5"/>
                                            </p:cond>
                                          </p:stCondLst>
                                        </p:cTn>
                                        <p:tgtEl>
                                          <p:sldTgt/>
                                        </p:tgtEl>
                                      </p:cBhvr>
                                    </p:cmd>
                                  </p:subTnLst>
                                </p:cTn>
                              </p:par>
                              <p:par>
                                <p:cTn id="7" presetID="2" presetClass="entr" presetSubtype="4" repeatCount="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anim calcmode="lin" valueType="num">
                                      <p:cBhvr additive="base">
                                        <p:cTn id="9" dur="1000" fill="hold"/>
                                        <p:tgtEl>
                                          <p:spTgt spid="12"/>
                                        </p:tgtEl>
                                        <p:attrNameLst>
                                          <p:attrName>ppt_x</p:attrName>
                                        </p:attrNameLst>
                                      </p:cBhvr>
                                      <p:tavLst>
                                        <p:tav tm="0">
                                          <p:val>
                                            <p:strVal val="#ppt_x"/>
                                          </p:val>
                                        </p:tav>
                                        <p:tav tm="100000">
                                          <p:val>
                                            <p:strVal val="#ppt_x"/>
                                          </p:val>
                                        </p:tav>
                                      </p:tavLst>
                                    </p:anim>
                                    <p:anim calcmode="lin" valueType="num">
                                      <p:cBhvr additive="base">
                                        <p:cTn id="10"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9DE8A5-2319-4577-5083-FF439A70473A}"/>
              </a:ext>
            </a:extLst>
          </p:cNvPr>
          <p:cNvSpPr/>
          <p:nvPr/>
        </p:nvSpPr>
        <p:spPr>
          <a:xfrm>
            <a:off x="0" y="738618"/>
            <a:ext cx="3434862" cy="5380764"/>
          </a:xfrm>
          <a:prstGeom prst="rect">
            <a:avLst/>
          </a:prstGeom>
          <a:solidFill>
            <a:srgbClr val="2791A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Diagram 4">
            <a:extLst>
              <a:ext uri="{FF2B5EF4-FFF2-40B4-BE49-F238E27FC236}">
                <a16:creationId xmlns:a16="http://schemas.microsoft.com/office/drawing/2014/main" id="{CC313E13-C847-752C-BFC1-E2F94E93E59C}"/>
              </a:ext>
            </a:extLst>
          </p:cNvPr>
          <p:cNvGraphicFramePr/>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81B4C89E-52CA-15FF-6278-7DC7731833ED}"/>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B285756-2DAF-626C-01C7-6165880A4544}"/>
              </a:ext>
            </a:extLst>
          </p:cNvPr>
          <p:cNvSpPr txBox="1"/>
          <p:nvPr/>
        </p:nvSpPr>
        <p:spPr>
          <a:xfrm>
            <a:off x="2076309" y="2274919"/>
            <a:ext cx="2575933" cy="523220"/>
          </a:xfrm>
          <a:prstGeom prst="rect">
            <a:avLst/>
          </a:prstGeom>
          <a:noFill/>
        </p:spPr>
        <p:txBody>
          <a:bodyPr wrap="square" rtlCol="0">
            <a:spAutoFit/>
          </a:bodyPr>
          <a:lstStyle/>
          <a:p>
            <a:pPr algn="ctr"/>
            <a:r>
              <a:rPr lang="en-US" sz="2800" dirty="0">
                <a:solidFill>
                  <a:schemeClr val="tx1">
                    <a:lumMod val="75000"/>
                    <a:lumOff val="25000"/>
                  </a:schemeClr>
                </a:solidFill>
              </a:rPr>
              <a:t>?</a:t>
            </a:r>
          </a:p>
        </p:txBody>
      </p:sp>
      <p:sp>
        <p:nvSpPr>
          <p:cNvPr id="7" name="TextBox 6">
            <a:extLst>
              <a:ext uri="{FF2B5EF4-FFF2-40B4-BE49-F238E27FC236}">
                <a16:creationId xmlns:a16="http://schemas.microsoft.com/office/drawing/2014/main" id="{9B432D1D-7023-4AAA-874C-BB853639786C}"/>
              </a:ext>
            </a:extLst>
          </p:cNvPr>
          <p:cNvSpPr txBox="1"/>
          <p:nvPr/>
        </p:nvSpPr>
        <p:spPr>
          <a:xfrm>
            <a:off x="7720363" y="2408663"/>
            <a:ext cx="4192858" cy="646331"/>
          </a:xfrm>
          <a:prstGeom prst="rect">
            <a:avLst/>
          </a:prstGeom>
          <a:noFill/>
        </p:spPr>
        <p:txBody>
          <a:bodyPr wrap="square" rtlCol="0">
            <a:spAutoFit/>
          </a:bodyPr>
          <a:lstStyle/>
          <a:p>
            <a:endParaRPr lang="en-US" dirty="0"/>
          </a:p>
          <a:p>
            <a:endParaRPr lang="en-US" dirty="0"/>
          </a:p>
        </p:txBody>
      </p:sp>
      <p:sp>
        <p:nvSpPr>
          <p:cNvPr id="9" name="TextBox 8">
            <a:extLst>
              <a:ext uri="{FF2B5EF4-FFF2-40B4-BE49-F238E27FC236}">
                <a16:creationId xmlns:a16="http://schemas.microsoft.com/office/drawing/2014/main" id="{1F75751A-4734-8F5F-C276-5BD4168F2217}"/>
              </a:ext>
            </a:extLst>
          </p:cNvPr>
          <p:cNvSpPr txBox="1"/>
          <p:nvPr/>
        </p:nvSpPr>
        <p:spPr>
          <a:xfrm>
            <a:off x="14217" y="53300"/>
            <a:ext cx="4652242" cy="584775"/>
          </a:xfrm>
          <a:prstGeom prst="rect">
            <a:avLst/>
          </a:prstGeom>
          <a:noFill/>
        </p:spPr>
        <p:txBody>
          <a:bodyPr wrap="square" rtlCol="0">
            <a:spAutoFit/>
          </a:bodyPr>
          <a:lstStyle/>
          <a:p>
            <a:r>
              <a:rPr lang="en-US" sz="3200" dirty="0">
                <a:solidFill>
                  <a:schemeClr val="tx1">
                    <a:lumMod val="75000"/>
                    <a:lumOff val="25000"/>
                  </a:schemeClr>
                </a:solidFill>
              </a:rPr>
              <a:t>Project Overview</a:t>
            </a:r>
          </a:p>
        </p:txBody>
      </p:sp>
      <p:sp>
        <p:nvSpPr>
          <p:cNvPr id="8" name="Slide Number Placeholder 7">
            <a:extLst>
              <a:ext uri="{FF2B5EF4-FFF2-40B4-BE49-F238E27FC236}">
                <a16:creationId xmlns:a16="http://schemas.microsoft.com/office/drawing/2014/main" id="{C182D95F-6373-4DD4-56B2-B636D46B197E}"/>
              </a:ext>
            </a:extLst>
          </p:cNvPr>
          <p:cNvSpPr>
            <a:spLocks noGrp="1"/>
          </p:cNvSpPr>
          <p:nvPr>
            <p:ph type="sldNum" sz="quarter" idx="12"/>
          </p:nvPr>
        </p:nvSpPr>
        <p:spPr/>
        <p:txBody>
          <a:bodyPr/>
          <a:lstStyle/>
          <a:p>
            <a:fld id="{213F978F-D8F0-3345-A4D9-395268E2C26E}" type="slidenum">
              <a:rPr lang="en-US" smtClean="0"/>
              <a:t>31</a:t>
            </a:fld>
            <a:endParaRPr lang="en-US"/>
          </a:p>
        </p:txBody>
      </p:sp>
    </p:spTree>
    <p:extLst>
      <p:ext uri="{BB962C8B-B14F-4D97-AF65-F5344CB8AC3E}">
        <p14:creationId xmlns:p14="http://schemas.microsoft.com/office/powerpoint/2010/main" val="1425895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ABBB681-F4D2-40F2-ACC3-DE0B4B488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9388ED0-1FEF-4E11-B488-BD661D1AC1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5847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7014873" y="914368"/>
            <a:ext cx="3514909" cy="5083251"/>
          </a:xfrm>
          <a:prstGeom prst="rect">
            <a:avLst/>
          </a:prstGeom>
          <a:noFill/>
        </p:spPr>
        <p:txBody>
          <a:bodyPr wrap="square">
            <a:spAutoFit/>
          </a:bodyPr>
          <a:lstStyle/>
          <a:p>
            <a:pPr defTabSz="397764">
              <a:spcAft>
                <a:spcPts val="600"/>
              </a:spcAft>
            </a:pPr>
            <a:r>
              <a:rPr lang="en-US" sz="3200" b="1" kern="1200" dirty="0">
                <a:solidFill>
                  <a:schemeClr val="tx1">
                    <a:lumMod val="75000"/>
                    <a:lumOff val="25000"/>
                  </a:schemeClr>
                </a:solidFill>
                <a:latin typeface="+mn-lt"/>
                <a:ea typeface="+mn-ea"/>
                <a:cs typeface="+mn-cs"/>
              </a:rPr>
              <a:t>Christine Kanouff</a:t>
            </a:r>
          </a:p>
          <a:p>
            <a:pPr defTabSz="397764">
              <a:spcAft>
                <a:spcPts val="600"/>
              </a:spcAft>
            </a:pPr>
            <a:r>
              <a:rPr lang="en-US" sz="2800" kern="1200" dirty="0">
                <a:solidFill>
                  <a:schemeClr val="tx1">
                    <a:lumMod val="75000"/>
                    <a:lumOff val="25000"/>
                  </a:schemeClr>
                </a:solidFill>
                <a:latin typeface="+mn-lt"/>
                <a:ea typeface="+mn-ea"/>
                <a:cs typeface="+mn-cs"/>
              </a:rPr>
              <a:t>Content Creator</a:t>
            </a:r>
          </a:p>
          <a:p>
            <a:pPr defTabSz="397764">
              <a:spcAft>
                <a:spcPts val="600"/>
              </a:spcAft>
            </a:pPr>
            <a:r>
              <a:rPr lang="en-US" sz="2800" kern="1200" dirty="0">
                <a:solidFill>
                  <a:schemeClr val="tx1">
                    <a:lumMod val="75000"/>
                    <a:lumOff val="25000"/>
                  </a:schemeClr>
                </a:solidFill>
                <a:latin typeface="+mn-lt"/>
                <a:ea typeface="+mn-ea"/>
                <a:cs typeface="+mn-cs"/>
              </a:rPr>
              <a:t>Visual Effects</a:t>
            </a:r>
          </a:p>
          <a:p>
            <a:pPr defTabSz="397764">
              <a:spcAft>
                <a:spcPts val="600"/>
              </a:spcAft>
            </a:pPr>
            <a:r>
              <a:rPr lang="en-US" sz="2800" kern="1200" dirty="0">
                <a:solidFill>
                  <a:schemeClr val="tx1">
                    <a:lumMod val="75000"/>
                    <a:lumOff val="25000"/>
                  </a:schemeClr>
                </a:solidFill>
                <a:latin typeface="+mn-lt"/>
                <a:ea typeface="+mn-ea"/>
                <a:cs typeface="+mn-cs"/>
              </a:rPr>
              <a:t>Editor</a:t>
            </a:r>
          </a:p>
          <a:p>
            <a:pPr defTabSz="397764">
              <a:spcAft>
                <a:spcPts val="600"/>
              </a:spcAft>
            </a:pPr>
            <a:endParaRPr lang="en-US" sz="3132" kern="1200" dirty="0">
              <a:solidFill>
                <a:schemeClr val="tx1">
                  <a:lumMod val="75000"/>
                  <a:lumOff val="25000"/>
                </a:schemeClr>
              </a:solidFill>
              <a:latin typeface="+mn-lt"/>
              <a:ea typeface="+mn-ea"/>
              <a:cs typeface="+mn-cs"/>
            </a:endParaRPr>
          </a:p>
          <a:p>
            <a:pPr defTabSz="397764">
              <a:spcAft>
                <a:spcPts val="600"/>
              </a:spcAft>
            </a:pPr>
            <a:r>
              <a:rPr lang="en-US" sz="2800" i="1" kern="1200" dirty="0">
                <a:solidFill>
                  <a:schemeClr val="tx1">
                    <a:lumMod val="75000"/>
                    <a:lumOff val="25000"/>
                  </a:schemeClr>
                </a:solidFill>
                <a:latin typeface="+mn-lt"/>
                <a:ea typeface="+mn-ea"/>
                <a:cs typeface="+mn-cs"/>
              </a:rPr>
              <a:t>When Christine’s not prompting </a:t>
            </a:r>
            <a:r>
              <a:rPr lang="en-US" sz="2800" i="1" kern="1200" dirty="0" err="1">
                <a:solidFill>
                  <a:schemeClr val="tx1">
                    <a:lumMod val="75000"/>
                    <a:lumOff val="25000"/>
                  </a:schemeClr>
                </a:solidFill>
                <a:latin typeface="+mn-lt"/>
                <a:ea typeface="+mn-ea"/>
                <a:cs typeface="+mn-cs"/>
              </a:rPr>
              <a:t>ChatGPT</a:t>
            </a:r>
            <a:r>
              <a:rPr lang="en-US" sz="2800" i="1" kern="1200" dirty="0">
                <a:solidFill>
                  <a:schemeClr val="tx1">
                    <a:lumMod val="75000"/>
                    <a:lumOff val="25000"/>
                  </a:schemeClr>
                </a:solidFill>
                <a:latin typeface="+mn-lt"/>
                <a:ea typeface="+mn-ea"/>
                <a:cs typeface="+mn-cs"/>
              </a:rPr>
              <a:t>  for homework help, she’s planning her next bucket list trip.</a:t>
            </a:r>
            <a:endParaRPr lang="en-US" sz="2800" i="1" dirty="0">
              <a:solidFill>
                <a:schemeClr val="tx1">
                  <a:lumMod val="75000"/>
                  <a:lumOff val="25000"/>
                </a:schemeClr>
              </a:solidFill>
            </a:endParaRPr>
          </a:p>
        </p:txBody>
      </p:sp>
      <p:sp>
        <p:nvSpPr>
          <p:cNvPr id="2" name="Oval 1">
            <a:extLst>
              <a:ext uri="{FF2B5EF4-FFF2-40B4-BE49-F238E27FC236}">
                <a16:creationId xmlns:a16="http://schemas.microsoft.com/office/drawing/2014/main" id="{ACCB4E32-95DD-7C77-1E70-2F1CA6FAE865}"/>
              </a:ext>
            </a:extLst>
          </p:cNvPr>
          <p:cNvSpPr/>
          <p:nvPr/>
        </p:nvSpPr>
        <p:spPr>
          <a:xfrm>
            <a:off x="1506418" y="1143294"/>
            <a:ext cx="4570241" cy="4571411"/>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1DBBA53-0358-3D8A-B262-66F32842E91D}"/>
              </a:ext>
            </a:extLst>
          </p:cNvPr>
          <p:cNvSpPr>
            <a:spLocks noGrp="1"/>
          </p:cNvSpPr>
          <p:nvPr>
            <p:ph type="sldNum" sz="quarter" idx="12"/>
          </p:nvPr>
        </p:nvSpPr>
        <p:spPr/>
        <p:txBody>
          <a:bodyPr/>
          <a:lstStyle/>
          <a:p>
            <a:fld id="{213F978F-D8F0-3345-A4D9-395268E2C26E}" type="slidenum">
              <a:rPr lang="en-US" smtClean="0"/>
              <a:t>4</a:t>
            </a:fld>
            <a:endParaRPr lang="en-US"/>
          </a:p>
        </p:txBody>
      </p:sp>
    </p:spTree>
    <p:extLst>
      <p:ext uri="{BB962C8B-B14F-4D97-AF65-F5344CB8AC3E}">
        <p14:creationId xmlns:p14="http://schemas.microsoft.com/office/powerpoint/2010/main" val="75198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0" y="0"/>
            <a:ext cx="12192000" cy="6858000"/>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E59CABE-4F87-9911-3A8C-2C7204B1F388}"/>
              </a:ext>
            </a:extLst>
          </p:cNvPr>
          <p:cNvSpPr/>
          <p:nvPr/>
        </p:nvSpPr>
        <p:spPr>
          <a:xfrm>
            <a:off x="613318" y="501805"/>
            <a:ext cx="10928194" cy="588602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60000"/>
                  <a:lumOff val="40000"/>
                </a:schemeClr>
              </a:solidFill>
            </a:endParaRPr>
          </a:p>
        </p:txBody>
      </p:sp>
      <p:sp>
        <p:nvSpPr>
          <p:cNvPr id="8" name="Oval 7">
            <a:extLst>
              <a:ext uri="{FF2B5EF4-FFF2-40B4-BE49-F238E27FC236}">
                <a16:creationId xmlns:a16="http://schemas.microsoft.com/office/drawing/2014/main" id="{1CC6107E-0B6F-BD71-7BCF-E58E9C29EA69}"/>
              </a:ext>
            </a:extLst>
          </p:cNvPr>
          <p:cNvSpPr/>
          <p:nvPr/>
        </p:nvSpPr>
        <p:spPr>
          <a:xfrm rot="16200000">
            <a:off x="1412562" y="1145031"/>
            <a:ext cx="4568132" cy="4567938"/>
          </a:xfrm>
          <a:prstGeom prst="ellipse">
            <a:avLst/>
          </a:prstGeom>
          <a:blipFill dpi="0" rotWithShape="0">
            <a:blip r:embed="rId3"/>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1E8D1AB-D1FD-2FD5-B956-094646F8A100}"/>
              </a:ext>
            </a:extLst>
          </p:cNvPr>
          <p:cNvSpPr txBox="1"/>
          <p:nvPr/>
        </p:nvSpPr>
        <p:spPr>
          <a:xfrm>
            <a:off x="6746488" y="1144933"/>
            <a:ext cx="3546088" cy="4739759"/>
          </a:xfrm>
          <a:prstGeom prst="rect">
            <a:avLst/>
          </a:prstGeom>
          <a:noFill/>
        </p:spPr>
        <p:txBody>
          <a:bodyPr wrap="square" rtlCol="0">
            <a:spAutoFit/>
          </a:bodyPr>
          <a:lstStyle/>
          <a:p>
            <a:r>
              <a:rPr lang="en-US" sz="3200" b="1" dirty="0">
                <a:solidFill>
                  <a:schemeClr val="tx1">
                    <a:lumMod val="75000"/>
                    <a:lumOff val="25000"/>
                  </a:schemeClr>
                </a:solidFill>
              </a:rPr>
              <a:t>Cindy Zhou</a:t>
            </a:r>
          </a:p>
          <a:p>
            <a:r>
              <a:rPr lang="en-US" sz="2800" dirty="0">
                <a:solidFill>
                  <a:schemeClr val="tx1">
                    <a:lumMod val="75000"/>
                    <a:lumOff val="25000"/>
                  </a:schemeClr>
                </a:solidFill>
              </a:rPr>
              <a:t>Developer</a:t>
            </a:r>
          </a:p>
          <a:p>
            <a:r>
              <a:rPr lang="en-US" sz="2800" dirty="0">
                <a:solidFill>
                  <a:schemeClr val="tx1">
                    <a:lumMod val="75000"/>
                    <a:lumOff val="25000"/>
                  </a:schemeClr>
                </a:solidFill>
              </a:rPr>
              <a:t>Mapping Queen</a:t>
            </a:r>
          </a:p>
          <a:p>
            <a:r>
              <a:rPr lang="en-US" sz="2800" dirty="0">
                <a:solidFill>
                  <a:schemeClr val="tx1">
                    <a:lumMod val="75000"/>
                    <a:lumOff val="25000"/>
                  </a:schemeClr>
                </a:solidFill>
              </a:rPr>
              <a:t>Data Specialist</a:t>
            </a:r>
          </a:p>
          <a:p>
            <a:endParaRPr lang="en-US" sz="2800" i="1" dirty="0">
              <a:solidFill>
                <a:schemeClr val="tx1">
                  <a:lumMod val="75000"/>
                  <a:lumOff val="25000"/>
                </a:schemeClr>
              </a:solidFill>
            </a:endParaRPr>
          </a:p>
          <a:p>
            <a:r>
              <a:rPr lang="en-US" sz="2800" i="1" dirty="0">
                <a:solidFill>
                  <a:schemeClr val="tx1">
                    <a:lumMod val="75000"/>
                    <a:lumOff val="25000"/>
                  </a:schemeClr>
                </a:solidFill>
              </a:rPr>
              <a:t>When Cindy’s not fast tracking through class assignments, she’s spending time with friends at Cirque Soleil.</a:t>
            </a:r>
          </a:p>
          <a:p>
            <a:endParaRPr lang="en-US" dirty="0"/>
          </a:p>
        </p:txBody>
      </p:sp>
      <p:sp>
        <p:nvSpPr>
          <p:cNvPr id="6" name="Slide Number Placeholder 5">
            <a:extLst>
              <a:ext uri="{FF2B5EF4-FFF2-40B4-BE49-F238E27FC236}">
                <a16:creationId xmlns:a16="http://schemas.microsoft.com/office/drawing/2014/main" id="{B57963D5-D09A-C8C8-36C2-724A4FF8FF51}"/>
              </a:ext>
            </a:extLst>
          </p:cNvPr>
          <p:cNvSpPr>
            <a:spLocks noGrp="1"/>
          </p:cNvSpPr>
          <p:nvPr>
            <p:ph type="sldNum" sz="quarter" idx="12"/>
          </p:nvPr>
        </p:nvSpPr>
        <p:spPr/>
        <p:txBody>
          <a:bodyPr/>
          <a:lstStyle/>
          <a:p>
            <a:fld id="{213F978F-D8F0-3345-A4D9-395268E2C26E}" type="slidenum">
              <a:rPr lang="en-US" smtClean="0"/>
              <a:t>5</a:t>
            </a:fld>
            <a:endParaRPr lang="en-US"/>
          </a:p>
        </p:txBody>
      </p:sp>
    </p:spTree>
    <p:extLst>
      <p:ext uri="{BB962C8B-B14F-4D97-AF65-F5344CB8AC3E}">
        <p14:creationId xmlns:p14="http://schemas.microsoft.com/office/powerpoint/2010/main" val="1335970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ner restaurant">
            <a:extLst>
              <a:ext uri="{FF2B5EF4-FFF2-40B4-BE49-F238E27FC236}">
                <a16:creationId xmlns:a16="http://schemas.microsoft.com/office/drawing/2014/main" id="{FC858F4A-85AF-2EAE-BB2F-D026B0A90863}"/>
              </a:ext>
            </a:extLst>
          </p:cNvPr>
          <p:cNvPicPr>
            <a:picLocks noChangeAspect="1"/>
          </p:cNvPicPr>
          <p:nvPr/>
        </p:nvPicPr>
        <p:blipFill rotWithShape="1">
          <a:blip r:embed="rId3">
            <a:duotone>
              <a:schemeClr val="bg2">
                <a:shade val="45000"/>
                <a:satMod val="135000"/>
              </a:schemeClr>
              <a:prstClr val="white"/>
            </a:duotone>
            <a:alphaModFix amt="25000"/>
          </a:blip>
          <a:srcRect t="2854" r="-1" b="12854"/>
          <a:stretch/>
        </p:blipFill>
        <p:spPr>
          <a:xfrm>
            <a:off x="0" y="789356"/>
            <a:ext cx="12192000" cy="5174166"/>
          </a:xfrm>
          <a:prstGeom prst="rect">
            <a:avLst/>
          </a:prstGeom>
        </p:spPr>
      </p:pic>
      <p:sp>
        <p:nvSpPr>
          <p:cNvPr id="4" name="TextBox 3">
            <a:extLst>
              <a:ext uri="{FF2B5EF4-FFF2-40B4-BE49-F238E27FC236}">
                <a16:creationId xmlns:a16="http://schemas.microsoft.com/office/drawing/2014/main" id="{3A9353AC-C5AB-117F-2EC0-77345491E4FB}"/>
              </a:ext>
            </a:extLst>
          </p:cNvPr>
          <p:cNvSpPr txBox="1"/>
          <p:nvPr/>
        </p:nvSpPr>
        <p:spPr>
          <a:xfrm>
            <a:off x="3679903" y="63764"/>
            <a:ext cx="4538546" cy="646331"/>
          </a:xfrm>
          <a:prstGeom prst="rect">
            <a:avLst/>
          </a:prstGeom>
          <a:noFill/>
        </p:spPr>
        <p:txBody>
          <a:bodyPr wrap="square" rtlCol="0">
            <a:spAutoFit/>
          </a:bodyPr>
          <a:lstStyle/>
          <a:p>
            <a:pPr algn="ctr"/>
            <a:r>
              <a:rPr lang="en-US" sz="3600" b="1" dirty="0">
                <a:solidFill>
                  <a:schemeClr val="tx1">
                    <a:lumMod val="65000"/>
                    <a:lumOff val="35000"/>
                  </a:schemeClr>
                </a:solidFill>
              </a:rPr>
              <a:t>Project Overview</a:t>
            </a:r>
          </a:p>
        </p:txBody>
      </p:sp>
      <p:sp>
        <p:nvSpPr>
          <p:cNvPr id="6" name="TextBox 5">
            <a:extLst>
              <a:ext uri="{FF2B5EF4-FFF2-40B4-BE49-F238E27FC236}">
                <a16:creationId xmlns:a16="http://schemas.microsoft.com/office/drawing/2014/main" id="{8269E058-EF7E-F34F-35AD-3980BA45BF31}"/>
              </a:ext>
            </a:extLst>
          </p:cNvPr>
          <p:cNvSpPr txBox="1"/>
          <p:nvPr/>
        </p:nvSpPr>
        <p:spPr>
          <a:xfrm>
            <a:off x="2151052" y="1391501"/>
            <a:ext cx="8789429" cy="3508653"/>
          </a:xfrm>
          <a:prstGeom prst="rect">
            <a:avLst/>
          </a:prstGeom>
          <a:noFill/>
        </p:spPr>
        <p:txBody>
          <a:bodyPr wrap="square">
            <a:spAutoFit/>
          </a:bodyPr>
          <a:lstStyle/>
          <a:p>
            <a:pPr marL="0" indent="0">
              <a:buNone/>
            </a:pPr>
            <a:r>
              <a:rPr lang="en-US" sz="2800" b="1" dirty="0">
                <a:solidFill>
                  <a:schemeClr val="tx1">
                    <a:lumMod val="65000"/>
                    <a:lumOff val="35000"/>
                  </a:schemeClr>
                </a:solidFill>
              </a:rPr>
              <a:t>Explore a Compelling Topic:</a:t>
            </a:r>
          </a:p>
          <a:p>
            <a:pPr>
              <a:buFont typeface="Wingdings" pitchFamily="2" charset="2"/>
              <a:buChar char="v"/>
            </a:pPr>
            <a:r>
              <a:rPr lang="en-US" sz="2400" dirty="0">
                <a:solidFill>
                  <a:schemeClr val="tx1">
                    <a:lumMod val="65000"/>
                    <a:lumOff val="35000"/>
                  </a:schemeClr>
                </a:solidFill>
              </a:rPr>
              <a:t>This ruled out </a:t>
            </a:r>
            <a:r>
              <a:rPr lang="en-US" sz="2400" b="1" dirty="0">
                <a:solidFill>
                  <a:schemeClr val="tx1">
                    <a:lumMod val="65000"/>
                    <a:lumOff val="35000"/>
                  </a:schemeClr>
                </a:solidFill>
              </a:rPr>
              <a:t>sports</a:t>
            </a:r>
            <a:r>
              <a:rPr lang="en-US" sz="2400" dirty="0">
                <a:solidFill>
                  <a:schemeClr val="tx1">
                    <a:lumMod val="65000"/>
                    <a:lumOff val="35000"/>
                  </a:schemeClr>
                </a:solidFill>
              </a:rPr>
              <a:t> and </a:t>
            </a:r>
            <a:r>
              <a:rPr lang="en-US" sz="2400" b="1" dirty="0">
                <a:solidFill>
                  <a:schemeClr val="tx1">
                    <a:lumMod val="65000"/>
                    <a:lumOff val="35000"/>
                  </a:schemeClr>
                </a:solidFill>
              </a:rPr>
              <a:t>financial </a:t>
            </a:r>
            <a:r>
              <a:rPr lang="en-US" sz="2400" dirty="0">
                <a:solidFill>
                  <a:schemeClr val="tx1">
                    <a:lumMod val="65000"/>
                    <a:lumOff val="35000"/>
                  </a:schemeClr>
                </a:solidFill>
              </a:rPr>
              <a:t>datasets.  </a:t>
            </a:r>
          </a:p>
          <a:p>
            <a:pPr>
              <a:buFont typeface="Wingdings" pitchFamily="2" charset="2"/>
              <a:buChar char="v"/>
            </a:pPr>
            <a:r>
              <a:rPr lang="en-US" sz="2400" dirty="0">
                <a:solidFill>
                  <a:schemeClr val="tx1">
                    <a:lumMod val="65000"/>
                    <a:lumOff val="35000"/>
                  </a:schemeClr>
                </a:solidFill>
              </a:rPr>
              <a:t>Things we had in common?  </a:t>
            </a:r>
            <a:r>
              <a:rPr lang="en-US" sz="2400" b="1" dirty="0">
                <a:solidFill>
                  <a:schemeClr val="tx1">
                    <a:lumMod val="65000"/>
                    <a:lumOff val="35000"/>
                  </a:schemeClr>
                </a:solidFill>
              </a:rPr>
              <a:t>Travel &amp; Coffee  </a:t>
            </a:r>
          </a:p>
          <a:p>
            <a:pPr marL="0" indent="0">
              <a:buNone/>
            </a:pPr>
            <a:endParaRPr lang="en-US" i="1" dirty="0">
              <a:solidFill>
                <a:schemeClr val="tx1">
                  <a:lumMod val="65000"/>
                  <a:lumOff val="35000"/>
                </a:schemeClr>
              </a:solidFill>
            </a:endParaRPr>
          </a:p>
          <a:p>
            <a:pPr marL="0" indent="0">
              <a:buNone/>
            </a:pPr>
            <a:endParaRPr lang="en-US" sz="2800" b="1" dirty="0">
              <a:solidFill>
                <a:schemeClr val="tx1">
                  <a:lumMod val="65000"/>
                  <a:lumOff val="35000"/>
                </a:schemeClr>
              </a:solidFill>
            </a:endParaRPr>
          </a:p>
          <a:p>
            <a:pPr marL="0" indent="0">
              <a:buNone/>
            </a:pPr>
            <a:r>
              <a:rPr lang="en-US" sz="2800" b="1" dirty="0">
                <a:solidFill>
                  <a:schemeClr val="tx1">
                    <a:lumMod val="65000"/>
                    <a:lumOff val="35000"/>
                  </a:schemeClr>
                </a:solidFill>
              </a:rPr>
              <a:t>Selection of Comparable Datasets</a:t>
            </a:r>
          </a:p>
          <a:p>
            <a:pPr marL="342900" indent="-342900">
              <a:buFont typeface="Wingdings" pitchFamily="2" charset="2"/>
              <a:buChar char="v"/>
            </a:pPr>
            <a:r>
              <a:rPr lang="en-US" sz="2400" dirty="0">
                <a:solidFill>
                  <a:schemeClr val="tx1">
                    <a:lumMod val="65000"/>
                    <a:lumOff val="35000"/>
                  </a:schemeClr>
                </a:solidFill>
              </a:rPr>
              <a:t>Airbnb had  plenty of data</a:t>
            </a:r>
          </a:p>
          <a:p>
            <a:pPr marL="342900" indent="-342900">
              <a:buFont typeface="Wingdings" pitchFamily="2" charset="2"/>
              <a:buChar char="v"/>
            </a:pPr>
            <a:r>
              <a:rPr lang="en-US" sz="2400" b="1" dirty="0">
                <a:solidFill>
                  <a:schemeClr val="tx1">
                    <a:lumMod val="65000"/>
                    <a:lumOff val="35000"/>
                  </a:schemeClr>
                </a:solidFill>
              </a:rPr>
              <a:t>Starbucks</a:t>
            </a:r>
            <a:r>
              <a:rPr lang="en-US" sz="2400" dirty="0">
                <a:solidFill>
                  <a:schemeClr val="tx1">
                    <a:lumMod val="65000"/>
                    <a:lumOff val="35000"/>
                  </a:schemeClr>
                </a:solidFill>
              </a:rPr>
              <a:t> has a proprietary way (Atlas) to predict store location</a:t>
            </a:r>
          </a:p>
          <a:p>
            <a:pPr marL="342900" indent="-342900">
              <a:buFont typeface="Wingdings" pitchFamily="2" charset="2"/>
              <a:buChar char="v"/>
            </a:pPr>
            <a:r>
              <a:rPr lang="en-US" sz="2400" dirty="0">
                <a:solidFill>
                  <a:schemeClr val="tx1">
                    <a:lumMod val="65000"/>
                    <a:lumOff val="35000"/>
                  </a:schemeClr>
                </a:solidFill>
              </a:rPr>
              <a:t>Looking at multiple markets</a:t>
            </a:r>
            <a:endParaRPr lang="en-US" dirty="0">
              <a:solidFill>
                <a:schemeClr val="tx1">
                  <a:lumMod val="65000"/>
                  <a:lumOff val="35000"/>
                </a:schemeClr>
              </a:solidFill>
            </a:endParaRPr>
          </a:p>
        </p:txBody>
      </p:sp>
      <p:sp>
        <p:nvSpPr>
          <p:cNvPr id="8" name="Rectangle 7">
            <a:extLst>
              <a:ext uri="{FF2B5EF4-FFF2-40B4-BE49-F238E27FC236}">
                <a16:creationId xmlns:a16="http://schemas.microsoft.com/office/drawing/2014/main" id="{54E34C0D-E8E6-31D2-DFD5-CE9C9BC4F511}"/>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19410220-53A2-7A98-D19C-927105964D65}"/>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C420AD-D081-43DB-D8B8-753733404007}"/>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065DBE9-F949-327A-7D92-9EA744696CA6}"/>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13">
            <a:extLst>
              <a:ext uri="{FF2B5EF4-FFF2-40B4-BE49-F238E27FC236}">
                <a16:creationId xmlns:a16="http://schemas.microsoft.com/office/drawing/2014/main" id="{30F1B171-ACD6-4C60-AD09-1FD213FB92C9}"/>
              </a:ext>
            </a:extLst>
          </p:cNvPr>
          <p:cNvSpPr>
            <a:spLocks noGrp="1"/>
          </p:cNvSpPr>
          <p:nvPr>
            <p:ph type="sldNum" sz="quarter" idx="12"/>
          </p:nvPr>
        </p:nvSpPr>
        <p:spPr/>
        <p:txBody>
          <a:bodyPr/>
          <a:lstStyle/>
          <a:p>
            <a:pPr algn="ctr"/>
            <a:fld id="{213F978F-D8F0-3345-A4D9-395268E2C26E}" type="slidenum">
              <a:rPr lang="en-US" smtClean="0"/>
              <a:pPr algn="ctr"/>
              <a:t>6</a:t>
            </a:fld>
            <a:endParaRPr lang="en-US"/>
          </a:p>
        </p:txBody>
      </p:sp>
      <p:grpSp>
        <p:nvGrpSpPr>
          <p:cNvPr id="15" name="Group 14">
            <a:extLst>
              <a:ext uri="{FF2B5EF4-FFF2-40B4-BE49-F238E27FC236}">
                <a16:creationId xmlns:a16="http://schemas.microsoft.com/office/drawing/2014/main" id="{4C495E89-CC25-B95B-8DDA-F4CD4FEAB22F}"/>
              </a:ext>
            </a:extLst>
          </p:cNvPr>
          <p:cNvGrpSpPr/>
          <p:nvPr/>
        </p:nvGrpSpPr>
        <p:grpSpPr>
          <a:xfrm>
            <a:off x="838990" y="1419151"/>
            <a:ext cx="1036306" cy="1153568"/>
            <a:chOff x="838990" y="1419151"/>
            <a:chExt cx="1036306" cy="1153568"/>
          </a:xfrm>
        </p:grpSpPr>
        <p:sp>
          <p:nvSpPr>
            <p:cNvPr id="3" name="Rectangle 2">
              <a:extLst>
                <a:ext uri="{FF2B5EF4-FFF2-40B4-BE49-F238E27FC236}">
                  <a16:creationId xmlns:a16="http://schemas.microsoft.com/office/drawing/2014/main" id="{11D7D8C4-623E-B386-CE1D-873D94562FD9}"/>
                </a:ext>
              </a:extLst>
            </p:cNvPr>
            <p:cNvSpPr/>
            <p:nvPr/>
          </p:nvSpPr>
          <p:spPr>
            <a:xfrm>
              <a:off x="838990" y="1419151"/>
              <a:ext cx="1036306" cy="1153568"/>
            </a:xfrm>
            <a:prstGeom prst="rect">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10C2EBB-A941-D18C-6062-2D3A37FC822A}"/>
                </a:ext>
              </a:extLst>
            </p:cNvPr>
            <p:cNvSpPr txBox="1"/>
            <p:nvPr/>
          </p:nvSpPr>
          <p:spPr>
            <a:xfrm>
              <a:off x="1109265" y="1572031"/>
              <a:ext cx="487833" cy="707886"/>
            </a:xfrm>
            <a:prstGeom prst="rect">
              <a:avLst/>
            </a:prstGeom>
            <a:noFill/>
            <a:ln>
              <a:noFill/>
            </a:ln>
          </p:spPr>
          <p:txBody>
            <a:bodyPr wrap="square" rtlCol="0">
              <a:spAutoFit/>
            </a:bodyPr>
            <a:lstStyle/>
            <a:p>
              <a:r>
                <a:rPr lang="en-US" sz="4000" dirty="0">
                  <a:solidFill>
                    <a:schemeClr val="bg1"/>
                  </a:solidFill>
                </a:rPr>
                <a:t>1</a:t>
              </a:r>
            </a:p>
          </p:txBody>
        </p:sp>
      </p:grpSp>
      <p:grpSp>
        <p:nvGrpSpPr>
          <p:cNvPr id="13" name="Group 12">
            <a:extLst>
              <a:ext uri="{FF2B5EF4-FFF2-40B4-BE49-F238E27FC236}">
                <a16:creationId xmlns:a16="http://schemas.microsoft.com/office/drawing/2014/main" id="{BD34B3C8-1E01-B07F-803A-0141DD107B50}"/>
              </a:ext>
            </a:extLst>
          </p:cNvPr>
          <p:cNvGrpSpPr/>
          <p:nvPr/>
        </p:nvGrpSpPr>
        <p:grpSpPr>
          <a:xfrm>
            <a:off x="856378" y="3286173"/>
            <a:ext cx="1036306" cy="1153568"/>
            <a:chOff x="856378" y="3286173"/>
            <a:chExt cx="1036306" cy="1153568"/>
          </a:xfrm>
        </p:grpSpPr>
        <p:sp>
          <p:nvSpPr>
            <p:cNvPr id="7" name="Rectangle 6">
              <a:extLst>
                <a:ext uri="{FF2B5EF4-FFF2-40B4-BE49-F238E27FC236}">
                  <a16:creationId xmlns:a16="http://schemas.microsoft.com/office/drawing/2014/main" id="{19C41A0E-708F-518D-907F-146F49302EAE}"/>
                </a:ext>
              </a:extLst>
            </p:cNvPr>
            <p:cNvSpPr/>
            <p:nvPr/>
          </p:nvSpPr>
          <p:spPr>
            <a:xfrm>
              <a:off x="856378" y="3286173"/>
              <a:ext cx="1036306" cy="1153568"/>
            </a:xfrm>
            <a:prstGeom prst="rect">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8CD098D-34E6-F267-2F3F-49652357F573}"/>
                </a:ext>
              </a:extLst>
            </p:cNvPr>
            <p:cNvSpPr txBox="1"/>
            <p:nvPr/>
          </p:nvSpPr>
          <p:spPr>
            <a:xfrm>
              <a:off x="1126653" y="3439053"/>
              <a:ext cx="470445" cy="707886"/>
            </a:xfrm>
            <a:prstGeom prst="rect">
              <a:avLst/>
            </a:prstGeom>
            <a:noFill/>
            <a:ln>
              <a:noFill/>
            </a:ln>
          </p:spPr>
          <p:txBody>
            <a:bodyPr wrap="square" rtlCol="0">
              <a:spAutoFit/>
            </a:bodyPr>
            <a:lstStyle/>
            <a:p>
              <a:r>
                <a:rPr lang="en-US" sz="4000" dirty="0">
                  <a:solidFill>
                    <a:schemeClr val="bg1"/>
                  </a:solidFill>
                </a:rPr>
                <a:t>2</a:t>
              </a:r>
            </a:p>
          </p:txBody>
        </p:sp>
      </p:grpSp>
    </p:spTree>
    <p:extLst>
      <p:ext uri="{BB962C8B-B14F-4D97-AF65-F5344CB8AC3E}">
        <p14:creationId xmlns:p14="http://schemas.microsoft.com/office/powerpoint/2010/main" val="2125569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ner restaurant">
            <a:extLst>
              <a:ext uri="{FF2B5EF4-FFF2-40B4-BE49-F238E27FC236}">
                <a16:creationId xmlns:a16="http://schemas.microsoft.com/office/drawing/2014/main" id="{FC858F4A-85AF-2EAE-BB2F-D026B0A90863}"/>
              </a:ext>
            </a:extLst>
          </p:cNvPr>
          <p:cNvPicPr>
            <a:picLocks noChangeAspect="1"/>
          </p:cNvPicPr>
          <p:nvPr/>
        </p:nvPicPr>
        <p:blipFill rotWithShape="1">
          <a:blip r:embed="rId3">
            <a:duotone>
              <a:schemeClr val="bg2">
                <a:shade val="45000"/>
                <a:satMod val="135000"/>
              </a:schemeClr>
              <a:prstClr val="white"/>
            </a:duotone>
            <a:alphaModFix amt="25000"/>
          </a:blip>
          <a:srcRect t="2854" r="-1" b="12854"/>
          <a:stretch/>
        </p:blipFill>
        <p:spPr>
          <a:xfrm>
            <a:off x="-26938" y="743471"/>
            <a:ext cx="12192000" cy="5174166"/>
          </a:xfrm>
          <a:prstGeom prst="rect">
            <a:avLst/>
          </a:prstGeom>
        </p:spPr>
      </p:pic>
      <p:sp>
        <p:nvSpPr>
          <p:cNvPr id="4" name="TextBox 3">
            <a:extLst>
              <a:ext uri="{FF2B5EF4-FFF2-40B4-BE49-F238E27FC236}">
                <a16:creationId xmlns:a16="http://schemas.microsoft.com/office/drawing/2014/main" id="{3A9353AC-C5AB-117F-2EC0-77345491E4FB}"/>
              </a:ext>
            </a:extLst>
          </p:cNvPr>
          <p:cNvSpPr txBox="1"/>
          <p:nvPr/>
        </p:nvSpPr>
        <p:spPr>
          <a:xfrm>
            <a:off x="3679903" y="63764"/>
            <a:ext cx="4538546" cy="646331"/>
          </a:xfrm>
          <a:prstGeom prst="rect">
            <a:avLst/>
          </a:prstGeom>
          <a:noFill/>
        </p:spPr>
        <p:txBody>
          <a:bodyPr wrap="square" rtlCol="0">
            <a:spAutoFit/>
          </a:bodyPr>
          <a:lstStyle/>
          <a:p>
            <a:pPr algn="ctr"/>
            <a:r>
              <a:rPr lang="en-US" sz="3600" b="1" dirty="0">
                <a:solidFill>
                  <a:schemeClr val="tx1">
                    <a:lumMod val="65000"/>
                    <a:lumOff val="35000"/>
                  </a:schemeClr>
                </a:solidFill>
              </a:rPr>
              <a:t>Project Overview</a:t>
            </a:r>
          </a:p>
        </p:txBody>
      </p:sp>
      <p:sp>
        <p:nvSpPr>
          <p:cNvPr id="6" name="TextBox 5">
            <a:extLst>
              <a:ext uri="{FF2B5EF4-FFF2-40B4-BE49-F238E27FC236}">
                <a16:creationId xmlns:a16="http://schemas.microsoft.com/office/drawing/2014/main" id="{8269E058-EF7E-F34F-35AD-3980BA45BF31}"/>
              </a:ext>
            </a:extLst>
          </p:cNvPr>
          <p:cNvSpPr txBox="1"/>
          <p:nvPr/>
        </p:nvSpPr>
        <p:spPr>
          <a:xfrm>
            <a:off x="2295644" y="1019411"/>
            <a:ext cx="9699105" cy="5016758"/>
          </a:xfrm>
          <a:prstGeom prst="rect">
            <a:avLst/>
          </a:prstGeom>
          <a:noFill/>
        </p:spPr>
        <p:txBody>
          <a:bodyPr wrap="square">
            <a:spAutoFit/>
          </a:bodyPr>
          <a:lstStyle/>
          <a:p>
            <a:r>
              <a:rPr lang="en-US" sz="2800" b="1" dirty="0">
                <a:solidFill>
                  <a:schemeClr val="tx1">
                    <a:lumMod val="65000"/>
                    <a:lumOff val="35000"/>
                  </a:schemeClr>
                </a:solidFill>
              </a:rPr>
              <a:t>Research Objectives:</a:t>
            </a:r>
          </a:p>
          <a:p>
            <a:pPr marL="342900" indent="-342900">
              <a:buFont typeface="Wingdings" pitchFamily="2" charset="2"/>
              <a:buChar char="v"/>
            </a:pPr>
            <a:r>
              <a:rPr lang="en-US" sz="2400" dirty="0">
                <a:solidFill>
                  <a:schemeClr val="tx1">
                    <a:lumMod val="65000"/>
                    <a:lumOff val="35000"/>
                  </a:schemeClr>
                </a:solidFill>
              </a:rPr>
              <a:t>Analyze Airbnb Market Trends and Growth</a:t>
            </a:r>
          </a:p>
          <a:p>
            <a:pPr marL="800100" lvl="1" indent="-342900">
              <a:buFont typeface="Arial" panose="020B0604020202020204" pitchFamily="34" charset="0"/>
              <a:buChar char="•"/>
            </a:pPr>
            <a:r>
              <a:rPr lang="en-US" sz="2400" dirty="0">
                <a:solidFill>
                  <a:schemeClr val="tx1">
                    <a:lumMod val="65000"/>
                    <a:lumOff val="35000"/>
                  </a:schemeClr>
                </a:solidFill>
              </a:rPr>
              <a:t>How has it grown and what can we forecast?</a:t>
            </a:r>
          </a:p>
          <a:p>
            <a:pPr marL="342900" indent="-342900">
              <a:buFont typeface="Wingdings" pitchFamily="2" charset="2"/>
              <a:buChar char="v"/>
            </a:pPr>
            <a:r>
              <a:rPr lang="en-US" sz="2400" dirty="0">
                <a:solidFill>
                  <a:schemeClr val="tx1">
                    <a:lumMod val="65000"/>
                    <a:lumOff val="35000"/>
                  </a:schemeClr>
                </a:solidFill>
              </a:rPr>
              <a:t>Examine the Correlation of Airbnb and Starbucks Locations Correlate</a:t>
            </a:r>
          </a:p>
          <a:p>
            <a:pPr marL="800100" lvl="1" indent="-342900">
              <a:buFont typeface="Arial" panose="020B0604020202020204" pitchFamily="34" charset="0"/>
              <a:buChar char="•"/>
            </a:pPr>
            <a:r>
              <a:rPr lang="en-US" sz="2400" dirty="0">
                <a:solidFill>
                  <a:schemeClr val="tx1">
                    <a:lumMod val="65000"/>
                    <a:lumOff val="35000"/>
                  </a:schemeClr>
                </a:solidFill>
              </a:rPr>
              <a:t>Is there a relationship between Starbucks and Airbnb locations?</a:t>
            </a:r>
          </a:p>
          <a:p>
            <a:pPr marL="800100" lvl="1" indent="-342900">
              <a:buFont typeface="Arial" panose="020B0604020202020204" pitchFamily="34" charset="0"/>
              <a:buChar char="•"/>
            </a:pPr>
            <a:r>
              <a:rPr lang="en-US" sz="2400" dirty="0">
                <a:solidFill>
                  <a:schemeClr val="tx1">
                    <a:lumMod val="65000"/>
                    <a:lumOff val="35000"/>
                  </a:schemeClr>
                </a:solidFill>
              </a:rPr>
              <a:t>How do Starbucks locations impact quality or cost of an Airbnb?</a:t>
            </a:r>
          </a:p>
          <a:p>
            <a:pPr marL="800100" lvl="1" indent="-342900">
              <a:buFont typeface="Arial" panose="020B0604020202020204" pitchFamily="34" charset="0"/>
              <a:buChar char="•"/>
            </a:pPr>
            <a:r>
              <a:rPr lang="en-US" sz="2400" dirty="0">
                <a:solidFill>
                  <a:schemeClr val="tx1">
                    <a:lumMod val="65000"/>
                    <a:lumOff val="35000"/>
                  </a:schemeClr>
                </a:solidFill>
              </a:rPr>
              <a:t>What does it look like if we compare 2 diverse markets?</a:t>
            </a:r>
          </a:p>
          <a:p>
            <a:pPr marL="342900" indent="-342900">
              <a:buFont typeface="Wingdings" pitchFamily="2" charset="2"/>
              <a:buChar char="v"/>
            </a:pPr>
            <a:r>
              <a:rPr lang="en-US" sz="2400" dirty="0">
                <a:solidFill>
                  <a:schemeClr val="tx1">
                    <a:lumMod val="65000"/>
                    <a:lumOff val="35000"/>
                  </a:schemeClr>
                </a:solidFill>
              </a:rPr>
              <a:t>Compare Markets</a:t>
            </a:r>
          </a:p>
          <a:p>
            <a:pPr marL="800100" lvl="1" indent="-342900">
              <a:buFont typeface="Arial" panose="020B0604020202020204" pitchFamily="34" charset="0"/>
              <a:buChar char="•"/>
            </a:pPr>
            <a:r>
              <a:rPr lang="en-US" sz="2400" dirty="0">
                <a:solidFill>
                  <a:schemeClr val="tx1">
                    <a:lumMod val="65000"/>
                    <a:lumOff val="35000"/>
                  </a:schemeClr>
                </a:solidFill>
              </a:rPr>
              <a:t>Can we predict a good location?</a:t>
            </a:r>
          </a:p>
          <a:p>
            <a:pPr marL="342900" indent="-342900">
              <a:buFont typeface="Arial" panose="020B0604020202020204" pitchFamily="34" charset="0"/>
              <a:buChar char="•"/>
            </a:pPr>
            <a:endParaRPr lang="en-US" sz="2400" dirty="0">
              <a:solidFill>
                <a:schemeClr val="tx1">
                  <a:lumMod val="65000"/>
                  <a:lumOff val="35000"/>
                </a:schemeClr>
              </a:solidFill>
            </a:endParaRPr>
          </a:p>
          <a:p>
            <a:r>
              <a:rPr lang="en-US" sz="2800" b="1" dirty="0">
                <a:solidFill>
                  <a:schemeClr val="tx1">
                    <a:lumMod val="65000"/>
                    <a:lumOff val="35000"/>
                  </a:schemeClr>
                </a:solidFill>
              </a:rPr>
              <a:t>Strategic Methodology:</a:t>
            </a:r>
          </a:p>
          <a:p>
            <a:pPr marL="342900" indent="-342900">
              <a:buFont typeface="Wingdings" pitchFamily="2" charset="2"/>
              <a:buChar char="v"/>
            </a:pPr>
            <a:r>
              <a:rPr lang="en-US" sz="2400" dirty="0">
                <a:solidFill>
                  <a:schemeClr val="tx1">
                    <a:lumMod val="65000"/>
                    <a:lumOff val="35000"/>
                  </a:schemeClr>
                </a:solidFill>
              </a:rPr>
              <a:t>Assign the Right Person to the Right Task.</a:t>
            </a:r>
          </a:p>
          <a:p>
            <a:pPr marL="342900" indent="-342900">
              <a:buFont typeface="Wingdings" pitchFamily="2" charset="2"/>
              <a:buChar char="v"/>
            </a:pPr>
            <a:r>
              <a:rPr lang="en-US" sz="2400" dirty="0">
                <a:solidFill>
                  <a:schemeClr val="tx1">
                    <a:lumMod val="65000"/>
                    <a:lumOff val="35000"/>
                  </a:schemeClr>
                </a:solidFill>
              </a:rPr>
              <a:t>Keep it Simple and Test the Denver Market First.</a:t>
            </a:r>
          </a:p>
        </p:txBody>
      </p:sp>
      <p:sp>
        <p:nvSpPr>
          <p:cNvPr id="8" name="Rectangle 7">
            <a:extLst>
              <a:ext uri="{FF2B5EF4-FFF2-40B4-BE49-F238E27FC236}">
                <a16:creationId xmlns:a16="http://schemas.microsoft.com/office/drawing/2014/main" id="{54E34C0D-E8E6-31D2-DFD5-CE9C9BC4F511}"/>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19410220-53A2-7A98-D19C-927105964D65}"/>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C420AD-D081-43DB-D8B8-753733404007}"/>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065DBE9-F949-327A-7D92-9EA744696CA6}"/>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13">
            <a:extLst>
              <a:ext uri="{FF2B5EF4-FFF2-40B4-BE49-F238E27FC236}">
                <a16:creationId xmlns:a16="http://schemas.microsoft.com/office/drawing/2014/main" id="{30F1B171-ACD6-4C60-AD09-1FD213FB92C9}"/>
              </a:ext>
            </a:extLst>
          </p:cNvPr>
          <p:cNvSpPr>
            <a:spLocks noGrp="1"/>
          </p:cNvSpPr>
          <p:nvPr>
            <p:ph type="sldNum" sz="quarter" idx="12"/>
          </p:nvPr>
        </p:nvSpPr>
        <p:spPr/>
        <p:txBody>
          <a:bodyPr/>
          <a:lstStyle/>
          <a:p>
            <a:pPr algn="ctr"/>
            <a:fld id="{213F978F-D8F0-3345-A4D9-395268E2C26E}" type="slidenum">
              <a:rPr lang="en-US" smtClean="0"/>
              <a:pPr algn="ctr"/>
              <a:t>7</a:t>
            </a:fld>
            <a:endParaRPr lang="en-US"/>
          </a:p>
        </p:txBody>
      </p:sp>
      <p:grpSp>
        <p:nvGrpSpPr>
          <p:cNvPr id="13" name="Group 12">
            <a:extLst>
              <a:ext uri="{FF2B5EF4-FFF2-40B4-BE49-F238E27FC236}">
                <a16:creationId xmlns:a16="http://schemas.microsoft.com/office/drawing/2014/main" id="{F3FC9CD2-6CC5-2EC3-C1B0-93F7D261F2EE}"/>
              </a:ext>
            </a:extLst>
          </p:cNvPr>
          <p:cNvGrpSpPr/>
          <p:nvPr/>
        </p:nvGrpSpPr>
        <p:grpSpPr>
          <a:xfrm>
            <a:off x="731823" y="982176"/>
            <a:ext cx="1036306" cy="1153568"/>
            <a:chOff x="731823" y="982176"/>
            <a:chExt cx="1036306" cy="1153568"/>
          </a:xfrm>
        </p:grpSpPr>
        <p:sp>
          <p:nvSpPr>
            <p:cNvPr id="3" name="Rectangle 2">
              <a:extLst>
                <a:ext uri="{FF2B5EF4-FFF2-40B4-BE49-F238E27FC236}">
                  <a16:creationId xmlns:a16="http://schemas.microsoft.com/office/drawing/2014/main" id="{F4AC01A0-67AB-D3BF-F208-E84F6A762CB6}"/>
                </a:ext>
              </a:extLst>
            </p:cNvPr>
            <p:cNvSpPr/>
            <p:nvPr/>
          </p:nvSpPr>
          <p:spPr>
            <a:xfrm>
              <a:off x="731823" y="982176"/>
              <a:ext cx="1036306" cy="1153568"/>
            </a:xfrm>
            <a:prstGeom prst="rect">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6637368-0069-9E3E-49E9-5CB3F96D56FF}"/>
                </a:ext>
              </a:extLst>
            </p:cNvPr>
            <p:cNvSpPr txBox="1"/>
            <p:nvPr/>
          </p:nvSpPr>
          <p:spPr>
            <a:xfrm>
              <a:off x="1002098" y="1135056"/>
              <a:ext cx="487833" cy="707886"/>
            </a:xfrm>
            <a:prstGeom prst="rect">
              <a:avLst/>
            </a:prstGeom>
            <a:noFill/>
            <a:ln>
              <a:noFill/>
            </a:ln>
          </p:spPr>
          <p:txBody>
            <a:bodyPr wrap="square" rtlCol="0">
              <a:spAutoFit/>
            </a:bodyPr>
            <a:lstStyle/>
            <a:p>
              <a:r>
                <a:rPr lang="en-US" sz="4000" dirty="0">
                  <a:solidFill>
                    <a:schemeClr val="bg1"/>
                  </a:solidFill>
                </a:rPr>
                <a:t>3</a:t>
              </a:r>
            </a:p>
          </p:txBody>
        </p:sp>
      </p:grpSp>
      <p:grpSp>
        <p:nvGrpSpPr>
          <p:cNvPr id="15" name="Group 14">
            <a:extLst>
              <a:ext uri="{FF2B5EF4-FFF2-40B4-BE49-F238E27FC236}">
                <a16:creationId xmlns:a16="http://schemas.microsoft.com/office/drawing/2014/main" id="{D5FF54D4-AEE7-F184-B12B-1B91B6783A85}"/>
              </a:ext>
            </a:extLst>
          </p:cNvPr>
          <p:cNvGrpSpPr/>
          <p:nvPr/>
        </p:nvGrpSpPr>
        <p:grpSpPr>
          <a:xfrm>
            <a:off x="725210" y="4813304"/>
            <a:ext cx="1036306" cy="1153568"/>
            <a:chOff x="725210" y="4813304"/>
            <a:chExt cx="1036306" cy="1153568"/>
          </a:xfrm>
        </p:grpSpPr>
        <p:sp>
          <p:nvSpPr>
            <p:cNvPr id="7" name="Rectangle 6">
              <a:extLst>
                <a:ext uri="{FF2B5EF4-FFF2-40B4-BE49-F238E27FC236}">
                  <a16:creationId xmlns:a16="http://schemas.microsoft.com/office/drawing/2014/main" id="{3F997B7E-34A5-5E5C-5F1F-C620B6A05139}"/>
                </a:ext>
              </a:extLst>
            </p:cNvPr>
            <p:cNvSpPr/>
            <p:nvPr/>
          </p:nvSpPr>
          <p:spPr>
            <a:xfrm>
              <a:off x="725210" y="4813304"/>
              <a:ext cx="1036306" cy="1153568"/>
            </a:xfrm>
            <a:prstGeom prst="rect">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EECD2A2-CC7C-9C01-8D3C-45E1BD01E445}"/>
                </a:ext>
              </a:extLst>
            </p:cNvPr>
            <p:cNvSpPr txBox="1"/>
            <p:nvPr/>
          </p:nvSpPr>
          <p:spPr>
            <a:xfrm>
              <a:off x="995485" y="4981682"/>
              <a:ext cx="487833" cy="707886"/>
            </a:xfrm>
            <a:prstGeom prst="rect">
              <a:avLst/>
            </a:prstGeom>
            <a:noFill/>
            <a:ln>
              <a:noFill/>
            </a:ln>
          </p:spPr>
          <p:txBody>
            <a:bodyPr wrap="square" rtlCol="0">
              <a:spAutoFit/>
            </a:bodyPr>
            <a:lstStyle/>
            <a:p>
              <a:r>
                <a:rPr lang="en-US" sz="4000" dirty="0">
                  <a:solidFill>
                    <a:schemeClr val="bg1"/>
                  </a:solidFill>
                </a:rPr>
                <a:t>4</a:t>
              </a:r>
            </a:p>
          </p:txBody>
        </p:sp>
      </p:grpSp>
    </p:spTree>
    <p:extLst>
      <p:ext uri="{BB962C8B-B14F-4D97-AF65-F5344CB8AC3E}">
        <p14:creationId xmlns:p14="http://schemas.microsoft.com/office/powerpoint/2010/main" val="2252697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ner restaurant">
            <a:extLst>
              <a:ext uri="{FF2B5EF4-FFF2-40B4-BE49-F238E27FC236}">
                <a16:creationId xmlns:a16="http://schemas.microsoft.com/office/drawing/2014/main" id="{FC858F4A-85AF-2EAE-BB2F-D026B0A90863}"/>
              </a:ext>
            </a:extLst>
          </p:cNvPr>
          <p:cNvPicPr>
            <a:picLocks noChangeAspect="1"/>
          </p:cNvPicPr>
          <p:nvPr/>
        </p:nvPicPr>
        <p:blipFill rotWithShape="1">
          <a:blip r:embed="rId3">
            <a:duotone>
              <a:schemeClr val="bg2">
                <a:shade val="45000"/>
                <a:satMod val="135000"/>
              </a:schemeClr>
              <a:prstClr val="white"/>
            </a:duotone>
            <a:alphaModFix amt="25000"/>
          </a:blip>
          <a:srcRect t="2854" r="-1" b="12854"/>
          <a:stretch/>
        </p:blipFill>
        <p:spPr>
          <a:xfrm>
            <a:off x="0" y="751556"/>
            <a:ext cx="12192000" cy="5218770"/>
          </a:xfrm>
          <a:prstGeom prst="rect">
            <a:avLst/>
          </a:prstGeom>
        </p:spPr>
      </p:pic>
      <p:sp>
        <p:nvSpPr>
          <p:cNvPr id="4" name="TextBox 3">
            <a:extLst>
              <a:ext uri="{FF2B5EF4-FFF2-40B4-BE49-F238E27FC236}">
                <a16:creationId xmlns:a16="http://schemas.microsoft.com/office/drawing/2014/main" id="{3A9353AC-C5AB-117F-2EC0-77345491E4FB}"/>
              </a:ext>
            </a:extLst>
          </p:cNvPr>
          <p:cNvSpPr txBox="1"/>
          <p:nvPr/>
        </p:nvSpPr>
        <p:spPr>
          <a:xfrm>
            <a:off x="3679903" y="63764"/>
            <a:ext cx="4538546" cy="646331"/>
          </a:xfrm>
          <a:prstGeom prst="rect">
            <a:avLst/>
          </a:prstGeom>
          <a:noFill/>
        </p:spPr>
        <p:txBody>
          <a:bodyPr wrap="square" rtlCol="0">
            <a:spAutoFit/>
          </a:bodyPr>
          <a:lstStyle/>
          <a:p>
            <a:pPr algn="ctr"/>
            <a:r>
              <a:rPr lang="en-US" sz="3600" b="1" dirty="0">
                <a:solidFill>
                  <a:schemeClr val="tx1">
                    <a:lumMod val="65000"/>
                    <a:lumOff val="35000"/>
                  </a:schemeClr>
                </a:solidFill>
              </a:rPr>
              <a:t>Project Overview</a:t>
            </a:r>
          </a:p>
        </p:txBody>
      </p:sp>
      <p:sp>
        <p:nvSpPr>
          <p:cNvPr id="6" name="TextBox 5">
            <a:extLst>
              <a:ext uri="{FF2B5EF4-FFF2-40B4-BE49-F238E27FC236}">
                <a16:creationId xmlns:a16="http://schemas.microsoft.com/office/drawing/2014/main" id="{8269E058-EF7E-F34F-35AD-3980BA45BF31}"/>
              </a:ext>
            </a:extLst>
          </p:cNvPr>
          <p:cNvSpPr txBox="1"/>
          <p:nvPr/>
        </p:nvSpPr>
        <p:spPr>
          <a:xfrm>
            <a:off x="1795346" y="1025184"/>
            <a:ext cx="9132849" cy="523220"/>
          </a:xfrm>
          <a:prstGeom prst="rect">
            <a:avLst/>
          </a:prstGeom>
          <a:noFill/>
        </p:spPr>
        <p:txBody>
          <a:bodyPr wrap="square">
            <a:spAutoFit/>
          </a:bodyPr>
          <a:lstStyle/>
          <a:p>
            <a:pPr marL="0" indent="0">
              <a:buNone/>
            </a:pPr>
            <a:r>
              <a:rPr lang="en-US" sz="2800" b="1" dirty="0">
                <a:solidFill>
                  <a:schemeClr val="tx1">
                    <a:lumMod val="65000"/>
                    <a:lumOff val="35000"/>
                  </a:schemeClr>
                </a:solidFill>
              </a:rPr>
              <a:t>But, we also asked our team:   Is this a real-life example?</a:t>
            </a:r>
          </a:p>
        </p:txBody>
      </p:sp>
      <p:sp>
        <p:nvSpPr>
          <p:cNvPr id="8" name="Rectangle 7">
            <a:extLst>
              <a:ext uri="{FF2B5EF4-FFF2-40B4-BE49-F238E27FC236}">
                <a16:creationId xmlns:a16="http://schemas.microsoft.com/office/drawing/2014/main" id="{54E34C0D-E8E6-31D2-DFD5-CE9C9BC4F511}"/>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19410220-53A2-7A98-D19C-927105964D65}"/>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C420AD-D081-43DB-D8B8-753733404007}"/>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065DBE9-F949-327A-7D92-9EA744696CA6}"/>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F554BB2-62A1-99E8-158A-2278F85E2C54}"/>
              </a:ext>
            </a:extLst>
          </p:cNvPr>
          <p:cNvSpPr txBox="1"/>
          <p:nvPr/>
        </p:nvSpPr>
        <p:spPr>
          <a:xfrm>
            <a:off x="6096000" y="2119780"/>
            <a:ext cx="5229511" cy="3539430"/>
          </a:xfrm>
          <a:prstGeom prst="rect">
            <a:avLst/>
          </a:prstGeom>
          <a:noFill/>
        </p:spPr>
        <p:txBody>
          <a:bodyPr wrap="square">
            <a:spAutoFit/>
          </a:bodyPr>
          <a:lstStyle/>
          <a:p>
            <a:r>
              <a:rPr lang="en-US" sz="2400" b="1" dirty="0">
                <a:solidFill>
                  <a:schemeClr val="tx1">
                    <a:lumMod val="65000"/>
                    <a:lumOff val="35000"/>
                  </a:schemeClr>
                </a:solidFill>
              </a:rPr>
              <a:t>Yes, Here’s Our Client:</a:t>
            </a:r>
          </a:p>
          <a:p>
            <a:r>
              <a:rPr lang="en-US" sz="2400" dirty="0">
                <a:solidFill>
                  <a:schemeClr val="tx1">
                    <a:lumMod val="65000"/>
                    <a:lumOff val="35000"/>
                  </a:schemeClr>
                </a:solidFill>
              </a:rPr>
              <a:t>Semi-retired actor who wants to add a reliable income stream to his already-healthy portfolio of investments.</a:t>
            </a:r>
          </a:p>
          <a:p>
            <a:endParaRPr lang="en-US" sz="2400" dirty="0">
              <a:solidFill>
                <a:schemeClr val="tx1">
                  <a:lumMod val="65000"/>
                  <a:lumOff val="35000"/>
                </a:schemeClr>
              </a:solidFill>
            </a:endParaRPr>
          </a:p>
          <a:p>
            <a:r>
              <a:rPr lang="en-US" sz="2400" dirty="0">
                <a:solidFill>
                  <a:schemeClr val="tx1">
                    <a:lumMod val="65000"/>
                    <a:lumOff val="35000"/>
                  </a:schemeClr>
                </a:solidFill>
              </a:rPr>
              <a:t>Is an Airbnb a good long-term investment for Anthony?  And if so, in what market?</a:t>
            </a:r>
          </a:p>
          <a:p>
            <a:endParaRPr lang="en-US" sz="3200" i="1" dirty="0"/>
          </a:p>
        </p:txBody>
      </p:sp>
      <p:sp>
        <p:nvSpPr>
          <p:cNvPr id="9" name="Slide Number Placeholder 8">
            <a:extLst>
              <a:ext uri="{FF2B5EF4-FFF2-40B4-BE49-F238E27FC236}">
                <a16:creationId xmlns:a16="http://schemas.microsoft.com/office/drawing/2014/main" id="{556E5AEF-59CC-3E13-F5E4-7BFD0748CDA2}"/>
              </a:ext>
            </a:extLst>
          </p:cNvPr>
          <p:cNvSpPr>
            <a:spLocks noGrp="1"/>
          </p:cNvSpPr>
          <p:nvPr>
            <p:ph type="sldNum" sz="quarter" idx="12"/>
          </p:nvPr>
        </p:nvSpPr>
        <p:spPr/>
        <p:txBody>
          <a:bodyPr/>
          <a:lstStyle/>
          <a:p>
            <a:pPr algn="ctr"/>
            <a:fld id="{213F978F-D8F0-3345-A4D9-395268E2C26E}" type="slidenum">
              <a:rPr lang="en-US" smtClean="0"/>
              <a:pPr algn="ctr"/>
              <a:t>8</a:t>
            </a:fld>
            <a:endParaRPr lang="en-US"/>
          </a:p>
        </p:txBody>
      </p:sp>
      <p:sp>
        <p:nvSpPr>
          <p:cNvPr id="13" name="Oval 12">
            <a:extLst>
              <a:ext uri="{FF2B5EF4-FFF2-40B4-BE49-F238E27FC236}">
                <a16:creationId xmlns:a16="http://schemas.microsoft.com/office/drawing/2014/main" id="{EE44D1C3-569F-3A41-29F2-1F32ECD9A1E8}"/>
              </a:ext>
            </a:extLst>
          </p:cNvPr>
          <p:cNvSpPr/>
          <p:nvPr/>
        </p:nvSpPr>
        <p:spPr>
          <a:xfrm>
            <a:off x="2597290" y="2170149"/>
            <a:ext cx="2672133" cy="2430595"/>
          </a:xfrm>
          <a:prstGeom prst="ellipse">
            <a:avLst/>
          </a:prstGeom>
          <a:blipFill>
            <a:blip r:embed="rId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7F064929-49D6-FCAD-B33C-8196AA690E2D}"/>
              </a:ext>
            </a:extLst>
          </p:cNvPr>
          <p:cNvSpPr/>
          <p:nvPr/>
        </p:nvSpPr>
        <p:spPr>
          <a:xfrm>
            <a:off x="731823" y="842694"/>
            <a:ext cx="1036306" cy="1153568"/>
          </a:xfrm>
          <a:prstGeom prst="rect">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8CFCD61-F1DA-6108-0FDC-F62B9AC3552B}"/>
              </a:ext>
            </a:extLst>
          </p:cNvPr>
          <p:cNvSpPr txBox="1"/>
          <p:nvPr/>
        </p:nvSpPr>
        <p:spPr>
          <a:xfrm>
            <a:off x="1002098" y="995574"/>
            <a:ext cx="487833" cy="707886"/>
          </a:xfrm>
          <a:prstGeom prst="rect">
            <a:avLst/>
          </a:prstGeom>
          <a:noFill/>
          <a:ln>
            <a:noFill/>
          </a:ln>
        </p:spPr>
        <p:txBody>
          <a:bodyPr wrap="square" rtlCol="0">
            <a:spAutoFit/>
          </a:bodyPr>
          <a:lstStyle/>
          <a:p>
            <a:r>
              <a:rPr lang="en-US" sz="4000" dirty="0">
                <a:solidFill>
                  <a:schemeClr val="bg1"/>
                </a:solidFill>
              </a:rPr>
              <a:t>5</a:t>
            </a:r>
          </a:p>
        </p:txBody>
      </p:sp>
    </p:spTree>
    <p:extLst>
      <p:ext uri="{BB962C8B-B14F-4D97-AF65-F5344CB8AC3E}">
        <p14:creationId xmlns:p14="http://schemas.microsoft.com/office/powerpoint/2010/main" val="1977386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grpId="0" nodeType="afterEffect">
                                  <p:stCondLst>
                                    <p:cond delay="0"/>
                                  </p:stCondLst>
                                  <p:childTnLst>
                                    <p:animScale>
                                      <p:cBhvr>
                                        <p:cTn id="6" dur="3000" fill="hold"/>
                                        <p:tgtEl>
                                          <p:spTgt spid="13"/>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9" name="AutoShape 2">
            <a:extLst>
              <a:ext uri="{FF2B5EF4-FFF2-40B4-BE49-F238E27FC236}">
                <a16:creationId xmlns:a16="http://schemas.microsoft.com/office/drawing/2014/main" id="{6BBFF506-D154-9DCE-B7F8-181820BF0742}"/>
              </a:ext>
            </a:extLst>
          </p:cNvPr>
          <p:cNvSpPr>
            <a:spLocks noChangeAspect="1" noChangeArrowheads="1"/>
          </p:cNvSpPr>
          <p:nvPr/>
        </p:nvSpPr>
        <p:spPr bwMode="auto">
          <a:xfrm>
            <a:off x="8107333" y="351727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10" name="TextBox 7">
            <a:extLst>
              <a:ext uri="{FF2B5EF4-FFF2-40B4-BE49-F238E27FC236}">
                <a16:creationId xmlns:a16="http://schemas.microsoft.com/office/drawing/2014/main" id="{35CBBB9B-FBB2-2F9E-D9C9-59A2DCE7F238}"/>
              </a:ext>
            </a:extLst>
          </p:cNvPr>
          <p:cNvGraphicFramePr/>
          <p:nvPr>
            <p:extLst>
              <p:ext uri="{D42A27DB-BD31-4B8C-83A1-F6EECF244321}">
                <p14:modId xmlns:p14="http://schemas.microsoft.com/office/powerpoint/2010/main" val="2603196089"/>
              </p:ext>
            </p:extLst>
          </p:nvPr>
        </p:nvGraphicFramePr>
        <p:xfrm>
          <a:off x="1907968" y="2888947"/>
          <a:ext cx="3769840" cy="3030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TextBox 7">
            <a:extLst>
              <a:ext uri="{FF2B5EF4-FFF2-40B4-BE49-F238E27FC236}">
                <a16:creationId xmlns:a16="http://schemas.microsoft.com/office/drawing/2014/main" id="{A48F8ED9-C58E-A552-EF7B-F0ED5B35F945}"/>
              </a:ext>
            </a:extLst>
          </p:cNvPr>
          <p:cNvGraphicFramePr/>
          <p:nvPr>
            <p:extLst>
              <p:ext uri="{D42A27DB-BD31-4B8C-83A1-F6EECF244321}">
                <p14:modId xmlns:p14="http://schemas.microsoft.com/office/powerpoint/2010/main" val="4085759671"/>
              </p:ext>
            </p:extLst>
          </p:nvPr>
        </p:nvGraphicFramePr>
        <p:xfrm>
          <a:off x="6739303" y="3569282"/>
          <a:ext cx="4446015" cy="213362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27" name="Group 26">
            <a:extLst>
              <a:ext uri="{FF2B5EF4-FFF2-40B4-BE49-F238E27FC236}">
                <a16:creationId xmlns:a16="http://schemas.microsoft.com/office/drawing/2014/main" id="{57B446FF-8B33-ECC1-347A-789BE0C4EE13}"/>
              </a:ext>
            </a:extLst>
          </p:cNvPr>
          <p:cNvGrpSpPr/>
          <p:nvPr/>
        </p:nvGrpSpPr>
        <p:grpSpPr>
          <a:xfrm>
            <a:off x="0" y="722881"/>
            <a:ext cx="12192000" cy="5308953"/>
            <a:chOff x="0" y="773858"/>
            <a:chExt cx="12203151" cy="5196469"/>
          </a:xfrm>
        </p:grpSpPr>
        <p:sp>
          <p:nvSpPr>
            <p:cNvPr id="28" name="Rectangle 27">
              <a:extLst>
                <a:ext uri="{FF2B5EF4-FFF2-40B4-BE49-F238E27FC236}">
                  <a16:creationId xmlns:a16="http://schemas.microsoft.com/office/drawing/2014/main" id="{AB5C0FAB-8681-F912-82DD-0C354BFCDA8B}"/>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BA031394-D90D-2CB7-5DAB-4D4415342363}"/>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CDCB4AE-73DF-4268-FC2D-BD1BC834046A}"/>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CBFE338-E312-2503-F0A0-AD7BB8C089EF}"/>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45F4B072-50CA-90D0-3402-E9F1D0DD86DC}"/>
              </a:ext>
            </a:extLst>
          </p:cNvPr>
          <p:cNvSpPr txBox="1"/>
          <p:nvPr/>
        </p:nvSpPr>
        <p:spPr>
          <a:xfrm>
            <a:off x="2408314" y="76550"/>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Data Selection, Collection &amp; Cleanup</a:t>
            </a:r>
          </a:p>
        </p:txBody>
      </p:sp>
      <p:sp>
        <p:nvSpPr>
          <p:cNvPr id="8" name="Slide Number Placeholder 7">
            <a:extLst>
              <a:ext uri="{FF2B5EF4-FFF2-40B4-BE49-F238E27FC236}">
                <a16:creationId xmlns:a16="http://schemas.microsoft.com/office/drawing/2014/main" id="{C8761E85-B248-7E23-CD03-ECB046A79F36}"/>
              </a:ext>
            </a:extLst>
          </p:cNvPr>
          <p:cNvSpPr>
            <a:spLocks noGrp="1"/>
          </p:cNvSpPr>
          <p:nvPr>
            <p:ph type="sldNum" sz="quarter" idx="12"/>
          </p:nvPr>
        </p:nvSpPr>
        <p:spPr>
          <a:xfrm>
            <a:off x="10297133" y="6168790"/>
            <a:ext cx="1530927" cy="849302"/>
          </a:xfrm>
        </p:spPr>
        <p:txBody>
          <a:bodyPr/>
          <a:lstStyle/>
          <a:p>
            <a:fld id="{213F978F-D8F0-3345-A4D9-395268E2C26E}" type="slidenum">
              <a:rPr lang="en-US" smtClean="0"/>
              <a:t>9</a:t>
            </a:fld>
            <a:endParaRPr lang="en-US" dirty="0"/>
          </a:p>
        </p:txBody>
      </p:sp>
      <p:sp>
        <p:nvSpPr>
          <p:cNvPr id="13" name="TextBox 12">
            <a:extLst>
              <a:ext uri="{FF2B5EF4-FFF2-40B4-BE49-F238E27FC236}">
                <a16:creationId xmlns:a16="http://schemas.microsoft.com/office/drawing/2014/main" id="{44D3D158-981F-8118-21DB-CABF6BFE826F}"/>
              </a:ext>
            </a:extLst>
          </p:cNvPr>
          <p:cNvSpPr txBox="1"/>
          <p:nvPr/>
        </p:nvSpPr>
        <p:spPr>
          <a:xfrm>
            <a:off x="2137673" y="953643"/>
            <a:ext cx="8462827" cy="830997"/>
          </a:xfrm>
          <a:prstGeom prst="rect">
            <a:avLst/>
          </a:prstGeom>
          <a:noFill/>
        </p:spPr>
        <p:txBody>
          <a:bodyPr wrap="square" rtlCol="0">
            <a:spAutoFit/>
          </a:bodyPr>
          <a:lstStyle/>
          <a:p>
            <a:pPr algn="ctr"/>
            <a:r>
              <a:rPr lang="en-US" sz="2400" dirty="0">
                <a:solidFill>
                  <a:schemeClr val="tx1">
                    <a:lumMod val="65000"/>
                    <a:lumOff val="35000"/>
                  </a:schemeClr>
                </a:solidFill>
              </a:rPr>
              <a:t>Both Starbucks and Airbnb had datasets that were easy to access.  However, financial data was not readily available. </a:t>
            </a:r>
          </a:p>
        </p:txBody>
      </p:sp>
      <p:pic>
        <p:nvPicPr>
          <p:cNvPr id="2" name="Picture 2">
            <a:extLst>
              <a:ext uri="{FF2B5EF4-FFF2-40B4-BE49-F238E27FC236}">
                <a16:creationId xmlns:a16="http://schemas.microsoft.com/office/drawing/2014/main" id="{4C60677B-EC7C-7ABC-006F-23310742034B}"/>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098057" y="2288642"/>
            <a:ext cx="2749405" cy="8591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Starbucks - Wikipedia">
            <a:extLst>
              <a:ext uri="{FF2B5EF4-FFF2-40B4-BE49-F238E27FC236}">
                <a16:creationId xmlns:a16="http://schemas.microsoft.com/office/drawing/2014/main" id="{016DB87A-2BF0-1C27-93AA-5F5D73D7FA7D}"/>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107333" y="2205869"/>
            <a:ext cx="1236814" cy="1252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960516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{C914FBAB-A5B2-D643-809E-D0B99E19AE9C}tf10001124</Template>
  <TotalTime>4784</TotalTime>
  <Words>1281</Words>
  <Application>Microsoft Macintosh PowerPoint</Application>
  <PresentationFormat>Widescreen</PresentationFormat>
  <Paragraphs>230</Paragraphs>
  <Slides>31</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Bradley Hand</vt:lpstr>
      <vt:lpstr>Calibri</vt:lpstr>
      <vt:lpstr>Corbel</vt:lpstr>
      <vt:lpstr>graphik</vt:lpstr>
      <vt:lpstr>Wingdings</vt:lpstr>
      <vt:lpstr>Wingdings 2</vt:lpstr>
      <vt:lpstr>Frame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 &amp; Articles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Christine Kanouff</dc:creator>
  <cp:lastModifiedBy>Christine Kanouff</cp:lastModifiedBy>
  <cp:revision>102</cp:revision>
  <dcterms:created xsi:type="dcterms:W3CDTF">2023-12-21T20:16:50Z</dcterms:created>
  <dcterms:modified xsi:type="dcterms:W3CDTF">2024-01-07T17:31:53Z</dcterms:modified>
</cp:coreProperties>
</file>

<file path=docProps/thumbnail.jpeg>
</file>